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62" r:id="rId2"/>
    <p:sldId id="269" r:id="rId3"/>
    <p:sldId id="265" r:id="rId4"/>
    <p:sldId id="266" r:id="rId5"/>
    <p:sldId id="267" r:id="rId6"/>
    <p:sldId id="286" r:id="rId7"/>
    <p:sldId id="290" r:id="rId8"/>
    <p:sldId id="278" r:id="rId9"/>
    <p:sldId id="270" r:id="rId10"/>
    <p:sldId id="277" r:id="rId11"/>
    <p:sldId id="272" r:id="rId12"/>
    <p:sldId id="273" r:id="rId13"/>
    <p:sldId id="275" r:id="rId14"/>
    <p:sldId id="288" r:id="rId15"/>
    <p:sldId id="276" r:id="rId16"/>
    <p:sldId id="268" r:id="rId17"/>
    <p:sldId id="279" r:id="rId18"/>
    <p:sldId id="263" r:id="rId19"/>
    <p:sldId id="281" r:id="rId20"/>
    <p:sldId id="283" r:id="rId21"/>
    <p:sldId id="291" r:id="rId22"/>
    <p:sldId id="285" r:id="rId23"/>
  </p:sldIdLst>
  <p:sldSz cx="9144000" cy="6858000" type="screen4x3"/>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FF5050"/>
    <a:srgbClr val="811B6B"/>
    <a:srgbClr val="853B60"/>
    <a:srgbClr val="F0BE30"/>
  </p:clrMru>
</p:presentationPr>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93" autoAdjust="0"/>
    <p:restoredTop sz="81849" autoAdjust="0"/>
  </p:normalViewPr>
  <p:slideViewPr>
    <p:cSldViewPr>
      <p:cViewPr varScale="1">
        <p:scale>
          <a:sx n="86" d="100"/>
          <a:sy n="86" d="100"/>
        </p:scale>
        <p:origin x="-690"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0ECF19-D002-492B-A981-1F473E3BDFB7}" type="datetimeFigureOut">
              <a:rPr lang="pl-PL" smtClean="0"/>
              <a:pPr/>
              <a:t>2012-11-30</a:t>
            </a:fld>
            <a:endParaRPr lang="pl-PL"/>
          </a:p>
        </p:txBody>
      </p:sp>
      <p:sp>
        <p:nvSpPr>
          <p:cNvPr id="4" name="Symbol zastępczy obrazu slajd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6" name="Symbol zastępczy stopki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4CA0573-733A-4073-8DE4-14D629CCE846}" type="slidenum">
              <a:rPr lang="pl-PL" smtClean="0"/>
              <a:pPr/>
              <a:t>‹#›</a:t>
            </a:fld>
            <a:endParaRPr lang="pl-P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pl-PL" dirty="0" smtClean="0"/>
              <a:t>Niniejsze zajęcia mają na celu wytłumaczenie, </a:t>
            </a:r>
            <a:r>
              <a:rPr lang="pl-PL" b="1" dirty="0" smtClean="0"/>
              <a:t>czym jest</a:t>
            </a:r>
            <a:r>
              <a:rPr lang="pl-PL" b="1" baseline="0" dirty="0" smtClean="0"/>
              <a:t> prawo</a:t>
            </a:r>
            <a:r>
              <a:rPr lang="pl-PL" baseline="0" dirty="0" smtClean="0"/>
              <a:t>.</a:t>
            </a:r>
          </a:p>
          <a:p>
            <a:endParaRPr lang="pl-PL" baseline="0" dirty="0" smtClean="0"/>
          </a:p>
          <a:p>
            <a:r>
              <a:rPr lang="pl-PL" baseline="0" dirty="0" smtClean="0"/>
              <a:t>Co to jest „</a:t>
            </a:r>
            <a:r>
              <a:rPr lang="pl-PL" b="1" baseline="0" dirty="0" smtClean="0"/>
              <a:t>norma prawna</a:t>
            </a:r>
            <a:r>
              <a:rPr lang="pl-PL" baseline="0" dirty="0" smtClean="0"/>
              <a:t>”? Jakie istnieją normy i jak na siebie oddziałują?</a:t>
            </a:r>
            <a:br>
              <a:rPr lang="pl-PL" baseline="0" dirty="0" smtClean="0"/>
            </a:br>
            <a:r>
              <a:rPr lang="pl-PL" baseline="0" dirty="0" smtClean="0"/>
              <a:t/>
            </a:r>
            <a:br>
              <a:rPr lang="pl-PL" baseline="0" dirty="0" smtClean="0"/>
            </a:br>
            <a:r>
              <a:rPr lang="pl-PL" baseline="0" dirty="0" smtClean="0"/>
              <a:t>Jakie jest </a:t>
            </a:r>
            <a:r>
              <a:rPr lang="pl-PL" b="1" baseline="0" dirty="0" smtClean="0"/>
              <a:t>miejsca prawa w społecznym systemie normatywnym</a:t>
            </a:r>
            <a:r>
              <a:rPr lang="pl-PL" baseline="0" dirty="0" smtClean="0"/>
              <a:t>?</a:t>
            </a:r>
          </a:p>
          <a:p>
            <a:endParaRPr lang="pl-PL" baseline="0" dirty="0" smtClean="0"/>
          </a:p>
          <a:p>
            <a:r>
              <a:rPr lang="pl-PL" baseline="0" dirty="0" smtClean="0"/>
              <a:t>Nauczymy się odróżniać normy prawne od innych norm i zwrócimy uwagę na </a:t>
            </a:r>
            <a:r>
              <a:rPr lang="pl-PL" b="1" baseline="0" dirty="0" smtClean="0"/>
              <a:t>związki zachodzące między normami </a:t>
            </a:r>
            <a:r>
              <a:rPr lang="pl-PL" baseline="0" dirty="0" smtClean="0"/>
              <a:t>(religijnymi, obyczajowymi, moralnymi, itd.).</a:t>
            </a:r>
            <a:endParaRPr lang="pl-PL" dirty="0" smtClean="0"/>
          </a:p>
          <a:p>
            <a:endParaRPr lang="pl-PL" dirty="0"/>
          </a:p>
        </p:txBody>
      </p:sp>
      <p:sp>
        <p:nvSpPr>
          <p:cNvPr id="4" name="Symbol zastępczy numeru slajdu 3"/>
          <p:cNvSpPr>
            <a:spLocks noGrp="1"/>
          </p:cNvSpPr>
          <p:nvPr>
            <p:ph type="sldNum" sz="quarter" idx="10"/>
          </p:nvPr>
        </p:nvSpPr>
        <p:spPr/>
        <p:txBody>
          <a:bodyPr/>
          <a:lstStyle/>
          <a:p>
            <a:fld id="{C4CA0573-733A-4073-8DE4-14D629CCE846}" type="slidenum">
              <a:rPr lang="pl-PL" smtClean="0"/>
              <a:pPr/>
              <a:t>1</a:t>
            </a:fld>
            <a:endParaRPr lang="pl-PL"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pl-PL" b="1" dirty="0" smtClean="0"/>
              <a:t>Kazus</a:t>
            </a:r>
            <a:r>
              <a:rPr lang="pl-PL" dirty="0" smtClean="0"/>
              <a:t> </a:t>
            </a:r>
          </a:p>
          <a:p>
            <a:r>
              <a:rPr lang="pl-PL" dirty="0" smtClean="0"/>
              <a:t>Omówienie dwóch spraw wniesionych</a:t>
            </a:r>
            <a:r>
              <a:rPr lang="pl-PL" baseline="0" dirty="0" smtClean="0"/>
              <a:t> przeciwko Polsce do Europejskiego Trybunału Praw Człowieka:</a:t>
            </a:r>
            <a:br>
              <a:rPr lang="pl-PL" baseline="0" dirty="0" smtClean="0"/>
            </a:br>
            <a:r>
              <a:rPr lang="pl-PL" i="1" baseline="0" dirty="0" smtClean="0"/>
              <a:t>Tysiąc przeciwko Polsce </a:t>
            </a:r>
            <a:r>
              <a:rPr lang="pl-PL" baseline="0" dirty="0" smtClean="0"/>
              <a:t>oraz </a:t>
            </a:r>
            <a:r>
              <a:rPr lang="pl-PL" i="1" baseline="0" dirty="0" smtClean="0"/>
              <a:t>P. i S. przeciwko Polsce</a:t>
            </a:r>
            <a:r>
              <a:rPr lang="pl-PL" baseline="0" dirty="0" smtClean="0"/>
              <a:t/>
            </a:r>
            <a:br>
              <a:rPr lang="pl-PL" baseline="0" dirty="0" smtClean="0"/>
            </a:br>
            <a:endParaRPr lang="pl-PL" baseline="0" dirty="0" smtClean="0"/>
          </a:p>
          <a:p>
            <a:r>
              <a:rPr lang="pl-PL" b="1" baseline="0" dirty="0" smtClean="0"/>
              <a:t>Celem niniejszej aktywności jest podkreślenie, że funkcjonujące procedury są niezbędnym elementem realizacji praw jednostki.</a:t>
            </a:r>
            <a:r>
              <a:rPr lang="pl-PL" b="0" baseline="0" dirty="0" smtClean="0"/>
              <a:t/>
            </a:r>
            <a:br>
              <a:rPr lang="pl-PL" b="0" baseline="0" dirty="0" smtClean="0"/>
            </a:br>
            <a:r>
              <a:rPr lang="pl-PL" b="0" baseline="0" dirty="0" smtClean="0"/>
              <a:t/>
            </a:r>
            <a:br>
              <a:rPr lang="pl-PL" b="0" baseline="0" dirty="0" smtClean="0"/>
            </a:br>
            <a:r>
              <a:rPr lang="pl-PL" baseline="0" dirty="0" smtClean="0"/>
              <a:t>Zwracamy uwagę, że </a:t>
            </a:r>
            <a:r>
              <a:rPr lang="pl-PL" b="1" baseline="0" dirty="0" smtClean="0"/>
              <a:t>efektywne procedury to standard </a:t>
            </a:r>
            <a:r>
              <a:rPr lang="pl-PL" baseline="0" dirty="0" smtClean="0"/>
              <a:t>– muszą istnieć i państwo ma obowiązek zagwarantowania ich funkcjonowania.</a:t>
            </a:r>
            <a:br>
              <a:rPr lang="pl-PL" baseline="0" dirty="0" smtClean="0"/>
            </a:br>
            <a:r>
              <a:rPr lang="pl-PL" baseline="0" dirty="0" smtClean="0"/>
              <a:t/>
            </a:r>
            <a:br>
              <a:rPr lang="pl-PL" baseline="0" dirty="0" smtClean="0"/>
            </a:br>
            <a:r>
              <a:rPr lang="pl-PL" baseline="0" dirty="0" smtClean="0"/>
              <a:t>Kazus – treść przepisu o dopuszczalnym przerwaniu ciąży. Odwołanie do spraw strasburskich. Omówienie wyroków Trybunału.</a:t>
            </a:r>
            <a:br>
              <a:rPr lang="pl-PL" baseline="0" dirty="0" smtClean="0"/>
            </a:br>
            <a:r>
              <a:rPr lang="pl-PL" baseline="0" dirty="0" smtClean="0"/>
              <a:t>Wniosek </a:t>
            </a:r>
            <a:r>
              <a:rPr lang="pl-PL" baseline="0" dirty="0" smtClean="0">
                <a:sym typeface="Wingdings" pitchFamily="2" charset="2"/>
              </a:rPr>
              <a:t> </a:t>
            </a:r>
            <a:r>
              <a:rPr lang="pl-PL" baseline="0" dirty="0" smtClean="0"/>
              <a:t>prawo to skuteczne procedury</a:t>
            </a:r>
            <a:endParaRPr lang="pl-PL" dirty="0"/>
          </a:p>
        </p:txBody>
      </p:sp>
      <p:sp>
        <p:nvSpPr>
          <p:cNvPr id="4" name="Symbol zastępczy numeru slajdu 3"/>
          <p:cNvSpPr>
            <a:spLocks noGrp="1"/>
          </p:cNvSpPr>
          <p:nvPr>
            <p:ph type="sldNum" sz="quarter" idx="10"/>
          </p:nvPr>
        </p:nvSpPr>
        <p:spPr/>
        <p:txBody>
          <a:bodyPr/>
          <a:lstStyle/>
          <a:p>
            <a:fld id="{C4CA0573-733A-4073-8DE4-14D629CCE846}" type="slidenum">
              <a:rPr lang="pl-PL" smtClean="0"/>
              <a:pPr/>
              <a:t>10</a:t>
            </a:fld>
            <a:endParaRPr lang="pl-PL"/>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fontScale="92500" lnSpcReduction="10000"/>
          </a:bodyPr>
          <a:lstStyle/>
          <a:p>
            <a:r>
              <a:rPr lang="pl-PL" b="1" dirty="0" smtClean="0"/>
              <a:t>KRÓTKI</a:t>
            </a:r>
            <a:r>
              <a:rPr lang="pl-PL" b="1" baseline="0" dirty="0" smtClean="0"/>
              <a:t> OPIS SPRAWY ALICJI TYSIĄC i WYROKU ETPC (poniżej):</a:t>
            </a:r>
          </a:p>
          <a:p>
            <a:endParaRPr lang="pl-PL" baseline="0" dirty="0" smtClean="0"/>
          </a:p>
          <a:p>
            <a:pPr algn="just"/>
            <a:r>
              <a:rPr lang="pl-PL" sz="1200" dirty="0" smtClean="0"/>
              <a:t>Alicja Tysiąc miała problemy zdrowotne, ze względu na które lekarze odradzali jej trzecią ciążę.</a:t>
            </a:r>
          </a:p>
          <a:p>
            <a:pPr algn="just"/>
            <a:endParaRPr lang="pl-PL" sz="1200" dirty="0" smtClean="0"/>
          </a:p>
          <a:p>
            <a:pPr algn="just"/>
            <a:r>
              <a:rPr lang="pl-PL" sz="1200" dirty="0" smtClean="0"/>
              <a:t>W lutym 2000 r. Alicja Tysiąc stwierdziła, że jest w ciąży.  Trzech okulistów niezależnie uznało, że ciąża może zagrozić zdrowiu kobiety. Alicja Tysiąc poprosiła ich o wydanie dokumentu, pozwalającego na legalne usunięcie ciąży ze względów zdrowotnych, ale okuliści odmówili.</a:t>
            </a:r>
          </a:p>
          <a:p>
            <a:pPr algn="just"/>
            <a:r>
              <a:rPr lang="pl-PL" sz="1200" dirty="0" smtClean="0"/>
              <a:t>Po wizytach u kolejnych lekarzy jeden z nich (internista) wydał jej stosowne zaświadczenie.</a:t>
            </a:r>
          </a:p>
          <a:p>
            <a:pPr algn="just"/>
            <a:endParaRPr lang="pl-PL" sz="1200" dirty="0" smtClean="0"/>
          </a:p>
          <a:p>
            <a:pPr algn="just"/>
            <a:r>
              <a:rPr lang="pl-PL" sz="1200" dirty="0" smtClean="0"/>
              <a:t>Zgodnie z </a:t>
            </a:r>
            <a:r>
              <a:rPr lang="pl-PL" sz="1200" i="1" dirty="0" smtClean="0"/>
              <a:t>Ustawą z dnia 7 stycznia 1993 r. o planowaniu rodziny, ochronie płodu ludzkiego i warunkach dopuszczalności przerywania ciąży</a:t>
            </a:r>
            <a:r>
              <a:rPr lang="pl-PL" sz="1200" dirty="0" smtClean="0"/>
              <a:t> (Dz. U. Nr 17, poz. 78 ze zm.) aborcja może zostać przeprowadzona legalnie, jeżeli poród stanowi zagrożenie dla życia lub zdrowia kobiety ciężarnej.</a:t>
            </a:r>
          </a:p>
          <a:p>
            <a:pPr algn="just"/>
            <a:endParaRPr lang="pl-PL" sz="1200" dirty="0" smtClean="0"/>
          </a:p>
          <a:p>
            <a:pPr algn="just"/>
            <a:r>
              <a:rPr lang="pl-PL" sz="1200" dirty="0" smtClean="0"/>
              <a:t>Z zaświadczeniem od internisty Alicja Tysiąc udała się w kwietniu 2000 r. (w drugim miesiącu ciąży)</a:t>
            </a:r>
            <a:r>
              <a:rPr lang="pl-PL" sz="1200" baseline="0" dirty="0" smtClean="0"/>
              <a:t> </a:t>
            </a:r>
            <a:r>
              <a:rPr lang="pl-PL" sz="1200" dirty="0" smtClean="0"/>
              <a:t>do szpitala publicznego, gdzie zbadał ją ginekolog. Lekarz odmówił jej prawa do przeprowadzenia aborcji, uznając, że zagrożenie dla zdrowia Alicji Tysiąc jest niewystarczające, aby uzasadnić usunięcie ciąży. Na zaświadczeniu od internisty zaznaczył, że się z nim nie zgadza, przez co uniemożliwił wykonanie zabiegu w innej placówce publicznej służby zdrowia.</a:t>
            </a:r>
          </a:p>
          <a:p>
            <a:pPr algn="just"/>
            <a:endParaRPr lang="pl-PL" sz="1200" dirty="0" smtClean="0"/>
          </a:p>
          <a:p>
            <a:r>
              <a:rPr lang="pl-PL" sz="1200" dirty="0" smtClean="0"/>
              <a:t>W listopadzie 2000 roku przeprowadzono u Alicji Tysiąc trzecie cięcie cesarskie i urodziła córkę. Stan zdrowia Alicji Tysiąc znacznie się pogorszył.</a:t>
            </a:r>
          </a:p>
          <a:p>
            <a:r>
              <a:rPr lang="pl-PL" sz="1200" dirty="0" smtClean="0"/>
              <a:t>Komisja lekarska ZUS uznała, że wzrok Alicji Tysiąc uległ tak znacznemu upośledzeniu, że wymaga ona stałej pomocy społecznej. Przyznano jej pierwszy stopień niepełnosprawności oraz rentę.</a:t>
            </a:r>
          </a:p>
          <a:p>
            <a:endParaRPr lang="pl-PL" sz="1200" dirty="0" smtClean="0"/>
          </a:p>
          <a:p>
            <a:r>
              <a:rPr lang="pl-PL" sz="1200" dirty="0" smtClean="0"/>
              <a:t>Alicja</a:t>
            </a:r>
            <a:r>
              <a:rPr lang="pl-PL" sz="1200" baseline="0" dirty="0" smtClean="0"/>
              <a:t> Tysiąc złożyła zawiadomienie o popełnieniu przestępstwa. Prokurator umorzył postępowanie w sprawie, stwierdziwszy, że nie zachodzi związek przyczynowo-skutkowy pomiędzy decyzją lekarza o odmowie dokonania aborcji</a:t>
            </a:r>
            <a:br>
              <a:rPr lang="pl-PL" sz="1200" baseline="0" dirty="0" smtClean="0"/>
            </a:br>
            <a:r>
              <a:rPr lang="pl-PL" sz="1200" baseline="0" dirty="0" smtClean="0"/>
              <a:t>a znacznym pogorszeniem wzroku u skarżącej.</a:t>
            </a:r>
            <a:endParaRPr lang="pl-PL" sz="1200" dirty="0" smtClean="0"/>
          </a:p>
          <a:p>
            <a:endParaRPr lang="pl-PL" sz="1200" dirty="0" smtClean="0"/>
          </a:p>
          <a:p>
            <a:r>
              <a:rPr lang="pl-PL" sz="1200" dirty="0" smtClean="0"/>
              <a:t>W 2003 r. Alicja Tysiąc wniosła skargę do </a:t>
            </a:r>
            <a:r>
              <a:rPr lang="pl-PL" sz="1200" dirty="0" err="1" smtClean="0"/>
              <a:t>ETPCz</a:t>
            </a:r>
            <a:r>
              <a:rPr lang="pl-PL" sz="1200" dirty="0" smtClean="0"/>
              <a:t> w Strasburgu.</a:t>
            </a:r>
          </a:p>
          <a:p>
            <a:endParaRPr lang="pl-PL" dirty="0" smtClean="0"/>
          </a:p>
          <a:p>
            <a:r>
              <a:rPr lang="pl-PL" b="1" dirty="0" smtClean="0"/>
              <a:t>WYROK</a:t>
            </a:r>
            <a:r>
              <a:rPr lang="pl-PL" b="1" baseline="0" dirty="0" smtClean="0"/>
              <a:t> ETPC:</a:t>
            </a:r>
          </a:p>
          <a:p>
            <a:endParaRPr lang="pl-PL" baseline="0" dirty="0" smtClean="0"/>
          </a:p>
          <a:p>
            <a:r>
              <a:rPr lang="pl-PL" dirty="0" err="1" smtClean="0"/>
              <a:t>ETPCz</a:t>
            </a:r>
            <a:r>
              <a:rPr lang="pl-PL" dirty="0" smtClean="0"/>
              <a:t> uznał, że</a:t>
            </a:r>
            <a:r>
              <a:rPr lang="pl-PL" baseline="0" dirty="0" smtClean="0"/>
              <a:t> doszło do</a:t>
            </a:r>
            <a:r>
              <a:rPr lang="pl-PL" dirty="0" smtClean="0"/>
              <a:t> naruszenia art. 8 Konwencji</a:t>
            </a:r>
            <a:r>
              <a:rPr lang="pl-PL" baseline="0" dirty="0" smtClean="0"/>
              <a:t> o ochronie Praw Człowieka i Podstawowych Wolności</a:t>
            </a:r>
            <a:endParaRPr lang="pl-PL" dirty="0" smtClean="0"/>
          </a:p>
          <a:p>
            <a:endParaRPr lang="pl-PL" dirty="0" smtClean="0"/>
          </a:p>
          <a:p>
            <a:r>
              <a:rPr lang="pl-PL" b="1" u="sng" dirty="0" smtClean="0"/>
              <a:t>Trybunał nie rozpatrywał, czy konwencja daje Alicji Tysiąc prawo do przeprowadzenia legalnej aborcji.</a:t>
            </a:r>
            <a:endParaRPr lang="pl-PL" b="0" u="none" dirty="0" smtClean="0"/>
          </a:p>
          <a:p>
            <a:r>
              <a:rPr lang="pl-PL" b="1" u="sng" dirty="0" smtClean="0"/>
              <a:t>Sędziowie nie oceniali, czy decyzja lekarzy, którzy odmówili kobiecie prawa do legalnej aborcji, była słuszna. </a:t>
            </a:r>
            <a:endParaRPr lang="pl-PL" b="0" u="none" dirty="0" smtClean="0"/>
          </a:p>
          <a:p>
            <a:endParaRPr lang="pl-PL" dirty="0" smtClean="0"/>
          </a:p>
          <a:p>
            <a:r>
              <a:rPr lang="pl-PL" dirty="0" smtClean="0"/>
              <a:t>Trybunał uznał, że polskie państwo nie ustaliło jednoznacznych procedur, które pozwoliłby lekarzowi na upewnienie się co do konieczności przeprowadzenia legalnej aborcji. Zagrożenie karą więzienia za usunięcie ciąży niezgodnie z prawem zdaniem sędziów powoduje, że lekarze boją się przeprowadzać legalne zabiegi. </a:t>
            </a:r>
            <a:r>
              <a:rPr lang="pl-PL" b="1" u="sng" dirty="0" smtClean="0"/>
              <a:t>Władza ustawodawcza zalegalizowała aborcję w pewnych sytuacjach, ale nie zapewniła ram organizacyjnych, aby decyzja o wykonaniu tej procedury mogła zostać podjęta odpowiednio szybko. Co więcej pacjentka, której lekarze odmówią wykonania zabiegu, nie ma możliwości odwołania się od ich decyzji.</a:t>
            </a:r>
          </a:p>
          <a:p>
            <a:endParaRPr lang="pl-PL" dirty="0" smtClean="0"/>
          </a:p>
          <a:p>
            <a:r>
              <a:rPr lang="pl-PL" dirty="0" smtClean="0"/>
              <a:t>Sędziowie orzekli, że te niedociągnięcia naraziły Alicję Tysiąc na niepotrzebny stres. </a:t>
            </a:r>
            <a:r>
              <a:rPr lang="pl-PL" b="1" dirty="0" smtClean="0">
                <a:solidFill>
                  <a:schemeClr val="tx1"/>
                </a:solidFill>
              </a:rPr>
              <a:t>Polskie państwo nie zapewniło sprawnego funkcjonowania odpowiednich procedur medycznych</a:t>
            </a:r>
            <a:r>
              <a:rPr lang="pl-PL" dirty="0" smtClean="0"/>
              <a:t>, czyli naruszyło prawo kobiety do poszanowania jej życia prywatnego.</a:t>
            </a:r>
          </a:p>
          <a:p>
            <a:endParaRPr lang="pl-PL" dirty="0" smtClean="0"/>
          </a:p>
          <a:p>
            <a:r>
              <a:rPr lang="pl-PL" dirty="0" smtClean="0"/>
              <a:t>Ze względu na uznanie naruszenia art. 8 rozpatrywanie naruszenia art. 13 uznano za bezzasadne:</a:t>
            </a:r>
          </a:p>
          <a:p>
            <a:endParaRPr lang="pl-PL" dirty="0" smtClean="0"/>
          </a:p>
          <a:p>
            <a:pPr algn="l">
              <a:buNone/>
            </a:pPr>
            <a:r>
              <a:rPr lang="pl-PL" sz="1200" b="1" dirty="0" smtClean="0"/>
              <a:t>Artykuł 8 Konwencji</a:t>
            </a:r>
          </a:p>
          <a:p>
            <a:pPr algn="l">
              <a:buNone/>
            </a:pPr>
            <a:r>
              <a:rPr lang="pl-PL" sz="1200" b="1" dirty="0" smtClean="0"/>
              <a:t>Prawo do poszanowania życia prywatnego i rodzinnego</a:t>
            </a:r>
          </a:p>
          <a:p>
            <a:pPr algn="just">
              <a:buNone/>
            </a:pPr>
            <a:r>
              <a:rPr lang="pl-PL" sz="1200" dirty="0" smtClean="0"/>
              <a:t>1.  Każdy ma prawo do poszanowania swojego życia prywatnego i rodzinnego, swojego mieszkania i swojej  korespondencji.</a:t>
            </a:r>
          </a:p>
          <a:p>
            <a:pPr algn="just">
              <a:buNone/>
            </a:pPr>
            <a:r>
              <a:rPr lang="pl-PL" sz="1200" dirty="0" smtClean="0"/>
              <a:t>2. Niedopuszczalna jest ingerencja władzy publicznej w korzystanie z tego prawa, z wyjątkiem przypadków przewidzianych przez ustawę i koniecznych w demokratycznym społeczeństwie (…).</a:t>
            </a:r>
          </a:p>
          <a:p>
            <a:pPr algn="just">
              <a:buNone/>
            </a:pPr>
            <a:endParaRPr lang="pl-PL" sz="1200" dirty="0" smtClean="0"/>
          </a:p>
          <a:p>
            <a:r>
              <a:rPr lang="pl-PL" sz="1200" b="1" kern="1200" baseline="0" dirty="0" smtClean="0">
                <a:solidFill>
                  <a:schemeClr val="tx1"/>
                </a:solidFill>
                <a:latin typeface="+mn-lt"/>
                <a:ea typeface="+mn-ea"/>
                <a:cs typeface="+mn-cs"/>
              </a:rPr>
              <a:t>Artykuł 13</a:t>
            </a:r>
          </a:p>
          <a:p>
            <a:r>
              <a:rPr lang="pl-PL" sz="1200" b="1" kern="1200" baseline="0" dirty="0" smtClean="0">
                <a:solidFill>
                  <a:schemeClr val="tx1"/>
                </a:solidFill>
                <a:latin typeface="+mn-lt"/>
                <a:ea typeface="+mn-ea"/>
                <a:cs typeface="+mn-cs"/>
              </a:rPr>
              <a:t>Prawo do skutecznego środka odwoławczego</a:t>
            </a:r>
          </a:p>
          <a:p>
            <a:r>
              <a:rPr lang="pl-PL" sz="1200" kern="1200" baseline="0" dirty="0" smtClean="0">
                <a:solidFill>
                  <a:schemeClr val="tx1"/>
                </a:solidFill>
                <a:latin typeface="+mn-lt"/>
                <a:ea typeface="+mn-ea"/>
                <a:cs typeface="+mn-cs"/>
              </a:rPr>
              <a:t>Każdy, czyje prawa i wolności zawarte w niniejszej konwencji zostały naruszone, ma prawo do skutecznego środka odwoławczego do właściwego organu państwowego także wówczas, gdy naruszenia dokonały osoby wykonujące swoje funkcje urzędowe.</a:t>
            </a:r>
            <a:endParaRPr lang="pl-PL" sz="1200" dirty="0" smtClean="0"/>
          </a:p>
          <a:p>
            <a:endParaRPr lang="pl-PL" dirty="0"/>
          </a:p>
        </p:txBody>
      </p:sp>
      <p:sp>
        <p:nvSpPr>
          <p:cNvPr id="4" name="Symbol zastępczy numeru slajdu 3"/>
          <p:cNvSpPr>
            <a:spLocks noGrp="1"/>
          </p:cNvSpPr>
          <p:nvPr>
            <p:ph type="sldNum" sz="quarter" idx="10"/>
          </p:nvPr>
        </p:nvSpPr>
        <p:spPr/>
        <p:txBody>
          <a:bodyPr/>
          <a:lstStyle/>
          <a:p>
            <a:fld id="{C4CA0573-733A-4073-8DE4-14D629CCE846}" type="slidenum">
              <a:rPr lang="pl-PL" smtClean="0"/>
              <a:pPr/>
              <a:t>11</a:t>
            </a:fld>
            <a:endParaRPr lang="pl-PL"/>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pl-PL" dirty="0" smtClean="0"/>
              <a:t>Krótki opis sprawy:</a:t>
            </a:r>
          </a:p>
          <a:p>
            <a:endParaRPr lang="pl-PL" dirty="0" smtClean="0"/>
          </a:p>
          <a:p>
            <a:r>
              <a:rPr lang="pl-PL" dirty="0" smtClean="0"/>
              <a:t>W 2008 r. nastolatka (14 lat)</a:t>
            </a:r>
            <a:r>
              <a:rPr lang="pl-PL" baseline="0" dirty="0" smtClean="0"/>
              <a:t> </a:t>
            </a:r>
            <a:r>
              <a:rPr lang="pl-PL" dirty="0" smtClean="0"/>
              <a:t>zaszła w ciążę w wyniku gwałtu</a:t>
            </a:r>
            <a:r>
              <a:rPr lang="pl-PL" baseline="0" dirty="0" smtClean="0"/>
              <a:t> popełnionego przez jej rówieśnika.</a:t>
            </a:r>
            <a:endParaRPr lang="pl-PL" dirty="0" smtClean="0"/>
          </a:p>
          <a:p>
            <a:endParaRPr lang="pl-PL" dirty="0" smtClean="0"/>
          </a:p>
          <a:p>
            <a:r>
              <a:rPr lang="pl-PL" dirty="0" smtClean="0"/>
              <a:t>Lekarz odmówił dokonania</a:t>
            </a:r>
            <a:r>
              <a:rPr lang="pl-PL" baseline="0" dirty="0" smtClean="0"/>
              <a:t> aborcji i zachęcił nastolatkę i jej matkę do rozmowy z księdzem.</a:t>
            </a:r>
          </a:p>
          <a:p>
            <a:endParaRPr lang="pl-PL" baseline="0" dirty="0" smtClean="0"/>
          </a:p>
          <a:p>
            <a:r>
              <a:rPr lang="pl-PL" baseline="0" dirty="0" smtClean="0"/>
              <a:t>Matka dziewczynki sprzeciwiła się temu.</a:t>
            </a:r>
          </a:p>
          <a:p>
            <a:endParaRPr lang="pl-PL" baseline="0" dirty="0" smtClean="0"/>
          </a:p>
          <a:p>
            <a:r>
              <a:rPr lang="pl-PL" baseline="0" dirty="0" smtClean="0"/>
              <a:t>Szpital, w którym pracował lekarz, wydał komunikat prasowy, że nie przeprowadzi aborcji. W efekcie sprawa stała się głośna. Dziewczynka i jej matka były nachodzone przez obce osoby, otrzymywały telefony, maile i </a:t>
            </a:r>
            <a:r>
              <a:rPr lang="pl-PL" baseline="0" dirty="0" err="1" smtClean="0"/>
              <a:t>smsy</a:t>
            </a:r>
            <a:r>
              <a:rPr lang="pl-PL" baseline="0" dirty="0" smtClean="0"/>
              <a:t>. Dziewczynka była namawiana do urodzenia dziecka.</a:t>
            </a:r>
            <a:br>
              <a:rPr lang="pl-PL" baseline="0" dirty="0" smtClean="0"/>
            </a:br>
            <a:r>
              <a:rPr lang="pl-PL" baseline="0" dirty="0" smtClean="0"/>
              <a:t/>
            </a:r>
            <a:br>
              <a:rPr lang="pl-PL" baseline="0" dirty="0" smtClean="0"/>
            </a:br>
            <a:r>
              <a:rPr lang="pl-PL" baseline="0" dirty="0" smtClean="0"/>
              <a:t>Na pewnym etapie sprawy dziewczynka została umieszczona w schronisku dla nieletnich. Jej rodzice zostali czasowo pozbawieni praw rodzicielskich.</a:t>
            </a:r>
          </a:p>
          <a:p>
            <a:endParaRPr lang="pl-PL" baseline="0" dirty="0" smtClean="0"/>
          </a:p>
          <a:p>
            <a:r>
              <a:rPr lang="pl-PL" baseline="0" dirty="0" smtClean="0"/>
              <a:t>Do usunięcia ciąży doszło po 12 tygodniach w szpitalu w innym mieście.</a:t>
            </a:r>
          </a:p>
          <a:p>
            <a:endParaRPr lang="pl-PL" baseline="0" dirty="0" smtClean="0"/>
          </a:p>
          <a:p>
            <a:endParaRPr lang="pl-PL" dirty="0"/>
          </a:p>
        </p:txBody>
      </p:sp>
      <p:sp>
        <p:nvSpPr>
          <p:cNvPr id="4" name="Symbol zastępczy numeru slajdu 3"/>
          <p:cNvSpPr>
            <a:spLocks noGrp="1"/>
          </p:cNvSpPr>
          <p:nvPr>
            <p:ph type="sldNum" sz="quarter" idx="10"/>
          </p:nvPr>
        </p:nvSpPr>
        <p:spPr/>
        <p:txBody>
          <a:bodyPr/>
          <a:lstStyle/>
          <a:p>
            <a:fld id="{C4CA0573-733A-4073-8DE4-14D629CCE846}" type="slidenum">
              <a:rPr lang="pl-PL" smtClean="0"/>
              <a:pPr/>
              <a:t>12</a:t>
            </a:fld>
            <a:endParaRPr lang="pl-PL"/>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dirty="0" smtClean="0"/>
              <a:t>Omawiając prawo rozumiane jako określone</a:t>
            </a:r>
            <a:r>
              <a:rPr lang="pl-PL" baseline="0" dirty="0" smtClean="0"/>
              <a:t> </a:t>
            </a:r>
            <a:r>
              <a:rPr lang="pl-PL" dirty="0" smtClean="0"/>
              <a:t>standardy, jako nierozłączne elementy,</a:t>
            </a:r>
            <a:r>
              <a:rPr lang="pl-PL" baseline="0" dirty="0" smtClean="0"/>
              <a:t> tj. literę i ducha, </a:t>
            </a:r>
            <a:r>
              <a:rPr lang="pl-PL" dirty="0" smtClean="0"/>
              <a:t>przytaczamy cytaty za prof. E.</a:t>
            </a:r>
            <a:r>
              <a:rPr lang="pl-PL" baseline="0" dirty="0" smtClean="0"/>
              <a:t> Łętowską</a:t>
            </a:r>
            <a:endParaRPr lang="pl-PL" dirty="0" smtClean="0"/>
          </a:p>
          <a:p>
            <a:endParaRPr lang="pl-PL" dirty="0"/>
          </a:p>
        </p:txBody>
      </p:sp>
      <p:sp>
        <p:nvSpPr>
          <p:cNvPr id="4" name="Symbol zastępczy numeru slajdu 3"/>
          <p:cNvSpPr>
            <a:spLocks noGrp="1"/>
          </p:cNvSpPr>
          <p:nvPr>
            <p:ph type="sldNum" sz="quarter" idx="10"/>
          </p:nvPr>
        </p:nvSpPr>
        <p:spPr/>
        <p:txBody>
          <a:bodyPr/>
          <a:lstStyle/>
          <a:p>
            <a:fld id="{C4CA0573-733A-4073-8DE4-14D629CCE846}" type="slidenum">
              <a:rPr lang="pl-PL" smtClean="0"/>
              <a:pPr/>
              <a:t>13</a:t>
            </a:fld>
            <a:endParaRPr lang="pl-PL"/>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pPr algn="just"/>
            <a:r>
              <a:rPr lang="pl-PL" dirty="0" smtClean="0"/>
              <a:t>„</a:t>
            </a:r>
            <a:r>
              <a:rPr lang="pl-PL" b="1" dirty="0" smtClean="0"/>
              <a:t>Standard </a:t>
            </a:r>
            <a:r>
              <a:rPr lang="pl-PL" dirty="0" smtClean="0"/>
              <a:t>to pojęcie, które odnosi się do wzorca zachowania, który to wzorzec</a:t>
            </a:r>
            <a:r>
              <a:rPr lang="pl-PL" baseline="0" dirty="0" smtClean="0"/>
              <a:t> u swej podstawy tworzy prawo w sensie jego tekstu; ale standard to wzorzec wynikający też z tego, </a:t>
            </a:r>
            <a:r>
              <a:rPr lang="pl-PL" b="1" baseline="0" dirty="0" smtClean="0"/>
              <a:t>jak prawo jest stosowane</a:t>
            </a:r>
            <a:r>
              <a:rPr lang="pl-PL" baseline="0" dirty="0" smtClean="0"/>
              <a:t>. Czyli nie ma mowy o standardzie, jeśli nie zna się praktyki.”</a:t>
            </a:r>
          </a:p>
          <a:p>
            <a:r>
              <a:rPr lang="pl-PL" baseline="0" dirty="0" smtClean="0"/>
              <a:t>Sobczak K., </a:t>
            </a:r>
            <a:r>
              <a:rPr lang="pl-PL" i="1" baseline="0" dirty="0" smtClean="0"/>
              <a:t>Rzeźbienie państwa prawa 20 lat później. Ewa Łętowska w rozmowie z Krzysztofem Sobczakiem</a:t>
            </a:r>
            <a:r>
              <a:rPr lang="pl-PL" baseline="0" dirty="0" smtClean="0"/>
              <a:t>, </a:t>
            </a:r>
            <a:r>
              <a:rPr lang="pl-PL" baseline="0" dirty="0" err="1" smtClean="0"/>
              <a:t>Wolters</a:t>
            </a:r>
            <a:r>
              <a:rPr lang="pl-PL" baseline="0" dirty="0" smtClean="0"/>
              <a:t> </a:t>
            </a:r>
            <a:r>
              <a:rPr lang="pl-PL" baseline="0" dirty="0" err="1" smtClean="0"/>
              <a:t>Kluwer</a:t>
            </a:r>
            <a:r>
              <a:rPr lang="pl-PL" baseline="0" dirty="0" smtClean="0"/>
              <a:t> Polska, Warszawa 2012.</a:t>
            </a:r>
          </a:p>
          <a:p>
            <a:endParaRPr lang="pl-PL" baseline="0" dirty="0" smtClean="0"/>
          </a:p>
          <a:p>
            <a:r>
              <a:rPr lang="pl-PL" b="1" baseline="0" dirty="0" smtClean="0"/>
              <a:t>PRAWO</a:t>
            </a:r>
            <a:r>
              <a:rPr lang="pl-PL" baseline="0" dirty="0" smtClean="0"/>
              <a:t> (przepis prawny) – jego potencjalne możliwości i </a:t>
            </a:r>
            <a:r>
              <a:rPr lang="pl-PL" b="1" baseline="0" dirty="0" smtClean="0"/>
              <a:t>PRAKTYKA</a:t>
            </a:r>
            <a:r>
              <a:rPr lang="pl-PL" baseline="0" dirty="0" smtClean="0"/>
              <a:t> jego stosowania, która wpływa na </a:t>
            </a:r>
            <a:r>
              <a:rPr lang="pl-PL" b="1" baseline="0" dirty="0" smtClean="0"/>
              <a:t>STANDARD</a:t>
            </a:r>
            <a:r>
              <a:rPr lang="pl-PL" baseline="0" dirty="0" smtClean="0"/>
              <a:t> (poziom) ochrony przyznawanej przez to prawo.</a:t>
            </a:r>
            <a:br>
              <a:rPr lang="pl-PL" baseline="0" dirty="0" smtClean="0"/>
            </a:br>
            <a:r>
              <a:rPr lang="pl-PL" baseline="0" dirty="0" smtClean="0"/>
              <a:t/>
            </a:r>
            <a:br>
              <a:rPr lang="pl-PL" baseline="0" dirty="0" smtClean="0"/>
            </a:br>
            <a:r>
              <a:rPr lang="pl-PL" b="1" baseline="0" dirty="0" smtClean="0"/>
              <a:t>STANDARD:</a:t>
            </a:r>
            <a:r>
              <a:rPr lang="pl-PL" baseline="0" dirty="0" smtClean="0"/>
              <a:t/>
            </a:r>
            <a:br>
              <a:rPr lang="pl-PL" baseline="0" dirty="0" smtClean="0"/>
            </a:br>
            <a:r>
              <a:rPr lang="pl-PL" baseline="0" dirty="0" smtClean="0"/>
              <a:t>- krajowy (prawodawstwo polskie),</a:t>
            </a:r>
            <a:br>
              <a:rPr lang="pl-PL" baseline="0" dirty="0" smtClean="0"/>
            </a:br>
            <a:r>
              <a:rPr lang="pl-PL" baseline="0" dirty="0" smtClean="0"/>
              <a:t>- europejski (prawo unijne, standard strasburski – Europejska Konwencja o ochronie </a:t>
            </a:r>
            <a:r>
              <a:rPr lang="pl-PL" baseline="0" dirty="0" err="1" smtClean="0"/>
              <a:t>PrawaCzłowieka</a:t>
            </a:r>
            <a:r>
              <a:rPr lang="pl-PL" baseline="0" dirty="0" smtClean="0"/>
              <a:t> i Podstawowych Wolności)</a:t>
            </a:r>
          </a:p>
        </p:txBody>
      </p:sp>
      <p:sp>
        <p:nvSpPr>
          <p:cNvPr id="4" name="Symbol zastępczy numeru slajdu 3"/>
          <p:cNvSpPr>
            <a:spLocks noGrp="1"/>
          </p:cNvSpPr>
          <p:nvPr>
            <p:ph type="sldNum" sz="quarter" idx="10"/>
          </p:nvPr>
        </p:nvSpPr>
        <p:spPr/>
        <p:txBody>
          <a:bodyPr/>
          <a:lstStyle/>
          <a:p>
            <a:fld id="{C4CA0573-733A-4073-8DE4-14D629CCE846}" type="slidenum">
              <a:rPr lang="pl-PL" smtClean="0"/>
              <a:pPr/>
              <a:t>14</a:t>
            </a:fld>
            <a:endParaRPr lang="pl-PL"/>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pl-PL" dirty="0" smtClean="0"/>
              <a:t>Dostęp</a:t>
            </a:r>
            <a:r>
              <a:rPr lang="pl-PL" baseline="0" dirty="0" smtClean="0"/>
              <a:t> do „litery prawa” jest powszechny – teksty aktów prawnych są ogólnodostępne.</a:t>
            </a:r>
            <a:br>
              <a:rPr lang="pl-PL" baseline="0" dirty="0" smtClean="0"/>
            </a:br>
            <a:r>
              <a:rPr lang="pl-PL" baseline="0" dirty="0" smtClean="0"/>
              <a:t/>
            </a:r>
            <a:br>
              <a:rPr lang="pl-PL" baseline="0" dirty="0" smtClean="0"/>
            </a:br>
            <a:r>
              <a:rPr lang="pl-PL" baseline="0" dirty="0" smtClean="0"/>
              <a:t>„</a:t>
            </a:r>
            <a:r>
              <a:rPr lang="pl-PL" b="1" baseline="0" dirty="0" smtClean="0"/>
              <a:t>Duch prawa</a:t>
            </a:r>
            <a:r>
              <a:rPr lang="pl-PL" baseline="0" dirty="0" smtClean="0"/>
              <a:t>” jest dostępny dla ludzi umiejących interpretować prawo, dostosowywać ogólne, abstrakcyjne określenia do zmiennych sytuacji faktycznych.</a:t>
            </a:r>
          </a:p>
          <a:p>
            <a:endParaRPr lang="pl-PL" baseline="0" dirty="0" smtClean="0"/>
          </a:p>
          <a:p>
            <a:r>
              <a:rPr lang="pl-PL" baseline="0" dirty="0" smtClean="0"/>
              <a:t>Duch prawa = normy prawne + standardy kształtowane przez organy orzekające + uwzględnianie rzeczywistości + poszanowanie dla praw naturalnych (Prawa Człowieka).</a:t>
            </a:r>
          </a:p>
          <a:p>
            <a:endParaRPr lang="pl-PL" baseline="0" dirty="0" smtClean="0"/>
          </a:p>
          <a:p>
            <a:r>
              <a:rPr lang="pl-PL" baseline="0" dirty="0" smtClean="0"/>
              <a:t>Wielowarstwowość prawa – prawo krajowe, prawo europejskie, prawo międzynarodowe i związane z tym standardy ochrony Praw Człowieka;</a:t>
            </a:r>
          </a:p>
          <a:p>
            <a:endParaRPr lang="pl-PL" baseline="0" dirty="0" smtClean="0"/>
          </a:p>
          <a:p>
            <a:r>
              <a:rPr lang="pl-PL" b="1" i="1" baseline="0" dirty="0" err="1" smtClean="0"/>
              <a:t>effet</a:t>
            </a:r>
            <a:r>
              <a:rPr lang="pl-PL" b="1" i="1" baseline="0" dirty="0" smtClean="0"/>
              <a:t> </a:t>
            </a:r>
            <a:r>
              <a:rPr lang="pl-PL" b="1" i="1" baseline="0" dirty="0" err="1" smtClean="0"/>
              <a:t>utile</a:t>
            </a:r>
            <a:r>
              <a:rPr lang="pl-PL" baseline="0" dirty="0" smtClean="0"/>
              <a:t> – zasada efektywności prawa stanowionego; prawo jako dobrze i logicznie funkcjonujący mechanizm kreujący efektywne, działające procedury;</a:t>
            </a:r>
            <a:endParaRPr lang="pl-PL" dirty="0"/>
          </a:p>
        </p:txBody>
      </p:sp>
      <p:sp>
        <p:nvSpPr>
          <p:cNvPr id="4" name="Symbol zastępczy numeru slajdu 3"/>
          <p:cNvSpPr>
            <a:spLocks noGrp="1"/>
          </p:cNvSpPr>
          <p:nvPr>
            <p:ph type="sldNum" sz="quarter" idx="10"/>
          </p:nvPr>
        </p:nvSpPr>
        <p:spPr/>
        <p:txBody>
          <a:bodyPr/>
          <a:lstStyle/>
          <a:p>
            <a:fld id="{C4CA0573-733A-4073-8DE4-14D629CCE846}" type="slidenum">
              <a:rPr lang="pl-PL" smtClean="0"/>
              <a:pPr/>
              <a:t>15</a:t>
            </a:fld>
            <a:endParaRPr lang="pl-PL"/>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endParaRPr lang="pl-PL" dirty="0"/>
          </a:p>
        </p:txBody>
      </p:sp>
      <p:sp>
        <p:nvSpPr>
          <p:cNvPr id="4" name="Symbol zastępczy numeru slajdu 3"/>
          <p:cNvSpPr>
            <a:spLocks noGrp="1"/>
          </p:cNvSpPr>
          <p:nvPr>
            <p:ph type="sldNum" sz="quarter" idx="10"/>
          </p:nvPr>
        </p:nvSpPr>
        <p:spPr/>
        <p:txBody>
          <a:bodyPr/>
          <a:lstStyle/>
          <a:p>
            <a:fld id="{C4CA0573-733A-4073-8DE4-14D629CCE846}" type="slidenum">
              <a:rPr lang="pl-PL" smtClean="0"/>
              <a:pPr/>
              <a:t>16</a:t>
            </a:fld>
            <a:endParaRPr lang="pl-PL"/>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fontScale="92500"/>
          </a:bodyPr>
          <a:lstStyle/>
          <a:p>
            <a:r>
              <a:rPr lang="pl-PL" b="1" dirty="0" smtClean="0">
                <a:solidFill>
                  <a:srgbClr val="FF0000"/>
                </a:solidFill>
              </a:rPr>
              <a:t>DYSKUSJA</a:t>
            </a:r>
            <a:endParaRPr lang="pl-PL" b="0" dirty="0" smtClean="0">
              <a:solidFill>
                <a:srgbClr val="FF0000"/>
              </a:solidFill>
            </a:endParaRPr>
          </a:p>
          <a:p>
            <a:r>
              <a:rPr lang="pl-PL" b="1" dirty="0" smtClean="0">
                <a:solidFill>
                  <a:srgbClr val="FF0000"/>
                </a:solidFill>
              </a:rPr>
              <a:t>Przy</a:t>
            </a:r>
            <a:r>
              <a:rPr lang="pl-PL" b="1" baseline="0" dirty="0" smtClean="0">
                <a:solidFill>
                  <a:srgbClr val="FF0000"/>
                </a:solidFill>
              </a:rPr>
              <a:t> niniejszej aktywności nie ma jednej dobrej odpowiedzi.</a:t>
            </a:r>
          </a:p>
          <a:p>
            <a:endParaRPr lang="pl-PL" b="0" baseline="0" dirty="0" smtClean="0">
              <a:solidFill>
                <a:srgbClr val="FF0000"/>
              </a:solidFill>
            </a:endParaRPr>
          </a:p>
          <a:p>
            <a:r>
              <a:rPr lang="pl-PL" b="0" baseline="0" dirty="0" smtClean="0">
                <a:solidFill>
                  <a:srgbClr val="FF0000"/>
                </a:solidFill>
              </a:rPr>
              <a:t>Celem jest przedstawienie zależności między różnymi normami. System prawny nie jest odseparowany od życia religijnego, moralnego i obyczajowego. Interpretacja prawa sama w sobie bazuje na aksjologii – czy jestem za czy przeciwko czemuś?</a:t>
            </a:r>
          </a:p>
          <a:p>
            <a:endParaRPr lang="pl-PL" b="0" baseline="0" dirty="0" smtClean="0">
              <a:solidFill>
                <a:srgbClr val="FF0000"/>
              </a:solidFill>
            </a:endParaRPr>
          </a:p>
          <a:p>
            <a:r>
              <a:rPr lang="pl-PL" b="0" baseline="0" dirty="0" smtClean="0">
                <a:solidFill>
                  <a:srgbClr val="FF0000"/>
                </a:solidFill>
              </a:rPr>
              <a:t>Zachęcamy uczestników, by wypowiedzieli się o związkach między normami społecznymi. To , na czym nam zależy, to uzmysłowienie uczestnikom występowania takich związków między normami prawnymi i innymi normami, zwłaszcza moralnymi i religijnymi.</a:t>
            </a:r>
            <a:endParaRPr lang="pl-PL" b="0" dirty="0" smtClean="0">
              <a:solidFill>
                <a:srgbClr val="FF0000"/>
              </a:solidFill>
            </a:endParaRPr>
          </a:p>
          <a:p>
            <a:endParaRPr lang="pl-PL" b="1" dirty="0" smtClean="0">
              <a:solidFill>
                <a:srgbClr val="FF0000"/>
              </a:solidFill>
            </a:endParaRPr>
          </a:p>
          <a:p>
            <a:r>
              <a:rPr lang="pl-PL" b="1" dirty="0" smtClean="0">
                <a:solidFill>
                  <a:srgbClr val="FF0000"/>
                </a:solidFill>
              </a:rPr>
              <a:t>UWAGA!</a:t>
            </a:r>
          </a:p>
          <a:p>
            <a:r>
              <a:rPr lang="pl-PL" dirty="0" smtClean="0"/>
              <a:t>Systemy normatywne są</a:t>
            </a:r>
            <a:r>
              <a:rPr lang="pl-PL" baseline="0" dirty="0" smtClean="0"/>
              <a:t> zróżnicowane. Przy wypełnianiu tabeli uwzględniono normy obyczajowe i moralne funkcjonujące w Polsce, normy religii katolickiej, normy prawa powszechnie obowiązującego w Polsce. Zwyczaje, prawa, jak i normy moralno-religijne różnią się w zależności od części globu, o którym mówimy. Warto to zaznaczyć. Przedmiotem tej aktywności nie jest  zapoznanie uczestników z treścią poszczególnych norm, ale zwrócenie ich uwagi na relacje pomiędzy tymi normami.</a:t>
            </a:r>
          </a:p>
          <a:p>
            <a:endParaRPr lang="pl-PL" baseline="0" dirty="0" smtClean="0"/>
          </a:p>
          <a:p>
            <a:r>
              <a:rPr lang="pl-PL" b="1" baseline="0" dirty="0" smtClean="0"/>
              <a:t>Jakie są skutki, gdy normy są ze sobą zbieżne? Jakie, gdy są dla siebie indyferentne? A jakie, gdy są sprzeczne?</a:t>
            </a:r>
          </a:p>
          <a:p>
            <a:endParaRPr lang="pl-PL" baseline="0" dirty="0" smtClean="0"/>
          </a:p>
          <a:p>
            <a:r>
              <a:rPr lang="pl-PL" baseline="0" dirty="0" smtClean="0"/>
              <a:t>Normy obyczajowe – co wypada a czego nie wypada robić?</a:t>
            </a:r>
            <a:br>
              <a:rPr lang="pl-PL" baseline="0" dirty="0" smtClean="0"/>
            </a:br>
            <a:r>
              <a:rPr lang="pl-PL" baseline="0" dirty="0" smtClean="0"/>
              <a:t>Normy religijne – co jest dobre a co złe, co wolno a czego nie wolno, z punktu widzenia aksjologii określonego wyznania?</a:t>
            </a:r>
          </a:p>
          <a:p>
            <a:r>
              <a:rPr lang="pl-PL" baseline="0" dirty="0" smtClean="0"/>
              <a:t>Normy moralne – co jest dobre a co jest złe?</a:t>
            </a:r>
          </a:p>
          <a:p>
            <a:r>
              <a:rPr lang="pl-PL" baseline="0" dirty="0" smtClean="0"/>
              <a:t>Normy prawne – co jest dozwolone a co zakazane?</a:t>
            </a:r>
          </a:p>
          <a:p>
            <a:endParaRPr lang="pl-PL" baseline="0" dirty="0" smtClean="0"/>
          </a:p>
          <a:p>
            <a:r>
              <a:rPr lang="pl-PL" baseline="0" dirty="0" smtClean="0"/>
              <a:t>Zasięg norm – dane terytorium, dana grupa, itp.</a:t>
            </a:r>
          </a:p>
          <a:p>
            <a:endParaRPr lang="pl-PL" baseline="0" dirty="0" smtClean="0"/>
          </a:p>
          <a:p>
            <a:r>
              <a:rPr lang="pl-PL" b="1" baseline="0" dirty="0" smtClean="0"/>
              <a:t>Informacje uzupełniające:</a:t>
            </a:r>
          </a:p>
          <a:p>
            <a:endParaRPr lang="pl-PL" baseline="0" dirty="0" smtClean="0"/>
          </a:p>
          <a:p>
            <a:r>
              <a:rPr lang="pl-PL" baseline="0" dirty="0" smtClean="0"/>
              <a:t>Kodeks prawa kanonicznego</a:t>
            </a:r>
          </a:p>
          <a:p>
            <a:pPr marL="0" marR="0" indent="0" algn="l" defTabSz="914400" rtl="0" eaLnBrk="1" fontAlgn="auto" latinLnBrk="0" hangingPunct="1">
              <a:lnSpc>
                <a:spcPct val="100000"/>
              </a:lnSpc>
              <a:spcBef>
                <a:spcPts val="0"/>
              </a:spcBef>
              <a:spcAft>
                <a:spcPts val="0"/>
              </a:spcAft>
              <a:buClrTx/>
              <a:buSzTx/>
              <a:buFontTx/>
              <a:buNone/>
              <a:tabLst/>
              <a:defRPr/>
            </a:pPr>
            <a:r>
              <a:rPr lang="pl-PL" b="0" u="sng" dirty="0" smtClean="0"/>
              <a:t>Kan. 1251 </a:t>
            </a:r>
            <a:r>
              <a:rPr lang="pl-PL" dirty="0" smtClean="0"/>
              <a:t>- Wstrzemięźliwość od spożywania mięsa lub innych pokarmów, zgodnie z zarządzeniem Konferencji Episkopatu, należy zachowywać we wszystkie piątki całego roku, chyba że w danym dniu przypada jakaś uroczystość. Natomiast wstrzemięźliwość i post obowiązują w środę popielcową oraz w piątek Męki i Śmierci Pana naszego Jezusa Chrystusa.</a:t>
            </a:r>
          </a:p>
          <a:p>
            <a:endParaRPr lang="pl-PL" dirty="0"/>
          </a:p>
        </p:txBody>
      </p:sp>
      <p:sp>
        <p:nvSpPr>
          <p:cNvPr id="4" name="Symbol zastępczy numeru slajdu 3"/>
          <p:cNvSpPr>
            <a:spLocks noGrp="1"/>
          </p:cNvSpPr>
          <p:nvPr>
            <p:ph type="sldNum" sz="quarter" idx="10"/>
          </p:nvPr>
        </p:nvSpPr>
        <p:spPr/>
        <p:txBody>
          <a:bodyPr/>
          <a:lstStyle/>
          <a:p>
            <a:fld id="{C4CA0573-733A-4073-8DE4-14D629CCE846}" type="slidenum">
              <a:rPr lang="pl-PL" smtClean="0"/>
              <a:pPr/>
              <a:t>17</a:t>
            </a:fld>
            <a:endParaRPr lang="pl-PL"/>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lnSpcReduction="10000"/>
          </a:bodyPr>
          <a:lstStyle/>
          <a:p>
            <a:r>
              <a:rPr lang="pl-PL" b="1" dirty="0" smtClean="0"/>
              <a:t>Kazus</a:t>
            </a:r>
            <a:r>
              <a:rPr lang="pl-PL" b="1" baseline="0" dirty="0" smtClean="0"/>
              <a:t> – praca z tekstem ustawy Kodeks karny.</a:t>
            </a:r>
            <a:r>
              <a:rPr lang="pl-PL" baseline="0" dirty="0" smtClean="0"/>
              <a:t/>
            </a:r>
            <a:br>
              <a:rPr lang="pl-PL" baseline="0" dirty="0" smtClean="0"/>
            </a:br>
            <a:r>
              <a:rPr lang="pl-PL" baseline="0" dirty="0" smtClean="0"/>
              <a:t>Cel – wykorzystanie określonego stanu faktycznego, by wzbudzić dyskusję nad realnymi związkami między prawem</a:t>
            </a:r>
            <a:br>
              <a:rPr lang="pl-PL" baseline="0" dirty="0" smtClean="0"/>
            </a:br>
            <a:r>
              <a:rPr lang="pl-PL" baseline="0" dirty="0" smtClean="0"/>
              <a:t>a moralnością.</a:t>
            </a:r>
            <a:endParaRPr lang="pl-PL" dirty="0" smtClean="0"/>
          </a:p>
        </p:txBody>
      </p:sp>
      <p:sp>
        <p:nvSpPr>
          <p:cNvPr id="4" name="Symbol zastępczy numeru slajdu 3"/>
          <p:cNvSpPr>
            <a:spLocks noGrp="1"/>
          </p:cNvSpPr>
          <p:nvPr>
            <p:ph type="sldNum" sz="quarter" idx="10"/>
          </p:nvPr>
        </p:nvSpPr>
        <p:spPr/>
        <p:txBody>
          <a:bodyPr/>
          <a:lstStyle/>
          <a:p>
            <a:fld id="{C4CA0573-733A-4073-8DE4-14D629CCE846}" type="slidenum">
              <a:rPr lang="pl-PL" smtClean="0"/>
              <a:pPr/>
              <a:t>18</a:t>
            </a:fld>
            <a:endParaRPr lang="pl-PL"/>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lnSpcReduction="10000"/>
          </a:bodyPr>
          <a:lstStyle/>
          <a:p>
            <a:r>
              <a:rPr lang="pl-PL" dirty="0" smtClean="0"/>
              <a:t>Przedstawienie</a:t>
            </a:r>
            <a:r>
              <a:rPr lang="pl-PL" baseline="0" dirty="0" smtClean="0"/>
              <a:t> tematu aktywności, podział grupy na tzw. zespoły eksperckie, rozdanie materiałów i odczytanie treści kazusu – 5-10 min.</a:t>
            </a:r>
            <a:r>
              <a:rPr lang="pl-PL" dirty="0" smtClean="0"/>
              <a:t/>
            </a:r>
            <a:br>
              <a:rPr lang="pl-PL" dirty="0" smtClean="0"/>
            </a:br>
            <a:r>
              <a:rPr lang="pl-PL" dirty="0" smtClean="0"/>
              <a:t/>
            </a:r>
            <a:br>
              <a:rPr lang="pl-PL" dirty="0" smtClean="0"/>
            </a:br>
            <a:r>
              <a:rPr lang="pl-PL" dirty="0" smtClean="0"/>
              <a:t>T</a:t>
            </a:r>
            <a:r>
              <a:rPr lang="pl-PL" baseline="0" dirty="0" smtClean="0"/>
              <a:t>rzy grupy: prokuratorów, adwokatów i sędziów.</a:t>
            </a:r>
            <a:br>
              <a:rPr lang="pl-PL" baseline="0" dirty="0" smtClean="0"/>
            </a:br>
            <a:r>
              <a:rPr lang="pl-PL" baseline="0" dirty="0" smtClean="0"/>
              <a:t>Każda grupa otrzymuje treść przepisów prawnych i ma za zadanie opracować stosowne stanowisko (oskarżenie, obrona, osądzenie).</a:t>
            </a:r>
          </a:p>
          <a:p>
            <a:r>
              <a:rPr lang="pl-PL" b="1" baseline="0" dirty="0" smtClean="0"/>
              <a:t>Kodeks karny – art. art. 148, 25, 26, 155, 1; dodatkowo:  art. 53 – dla składu sędziowskiego</a:t>
            </a:r>
            <a:r>
              <a:rPr lang="pl-PL" baseline="0" dirty="0" smtClean="0"/>
              <a:t/>
            </a:r>
            <a:br>
              <a:rPr lang="pl-PL" baseline="0" dirty="0" smtClean="0"/>
            </a:br>
            <a:r>
              <a:rPr lang="pl-PL" baseline="0" dirty="0" smtClean="0"/>
              <a:t>Praca z treścią przepisów i przygotowanie stanowiska – 10-15 min.</a:t>
            </a:r>
          </a:p>
          <a:p>
            <a:endParaRPr lang="pl-PL" baseline="0" dirty="0" smtClean="0"/>
          </a:p>
          <a:p>
            <a:r>
              <a:rPr lang="pl-PL" baseline="0" dirty="0" smtClean="0"/>
              <a:t>Wystąpienia  oskarżenia i obrony – 5-10 min.</a:t>
            </a:r>
          </a:p>
          <a:p>
            <a:r>
              <a:rPr lang="pl-PL" dirty="0" smtClean="0"/>
              <a:t>Głos zajmują w kolejności:</a:t>
            </a:r>
            <a:br>
              <a:rPr lang="pl-PL" dirty="0" smtClean="0"/>
            </a:br>
            <a:r>
              <a:rPr lang="pl-PL" dirty="0" smtClean="0"/>
              <a:t>1. prokuratura</a:t>
            </a:r>
            <a:br>
              <a:rPr lang="pl-PL" dirty="0" smtClean="0"/>
            </a:br>
            <a:r>
              <a:rPr lang="pl-PL" dirty="0" smtClean="0"/>
              <a:t>2. obrona</a:t>
            </a:r>
            <a:br>
              <a:rPr lang="pl-PL" dirty="0" smtClean="0"/>
            </a:br>
            <a:r>
              <a:rPr lang="pl-PL" dirty="0" smtClean="0"/>
              <a:t>3. mowa końcowa prokuratora</a:t>
            </a:r>
            <a:br>
              <a:rPr lang="pl-PL" dirty="0" smtClean="0"/>
            </a:br>
            <a:r>
              <a:rPr lang="pl-PL" dirty="0" smtClean="0"/>
              <a:t>4. mowa końcowa obrońcy</a:t>
            </a:r>
            <a:br>
              <a:rPr lang="pl-PL" dirty="0" smtClean="0"/>
            </a:br>
            <a:r>
              <a:rPr lang="pl-PL" dirty="0" smtClean="0"/>
              <a:t/>
            </a:r>
            <a:br>
              <a:rPr lang="pl-PL" dirty="0" smtClean="0"/>
            </a:br>
            <a:r>
              <a:rPr lang="pl-PL" dirty="0" smtClean="0"/>
              <a:t>Narada</a:t>
            </a:r>
            <a:r>
              <a:rPr lang="pl-PL" baseline="0" dirty="0" smtClean="0"/>
              <a:t> składu sędziowskiego i werdykt – 5-10 min.</a:t>
            </a:r>
          </a:p>
          <a:p>
            <a:endParaRPr lang="pl-PL" baseline="0" dirty="0" smtClean="0"/>
          </a:p>
          <a:p>
            <a:r>
              <a:rPr lang="pl-PL" baseline="0" dirty="0" smtClean="0"/>
              <a:t>Omówienie aktywności (5-10 min.):</a:t>
            </a:r>
            <a:br>
              <a:rPr lang="pl-PL" baseline="0" dirty="0" smtClean="0"/>
            </a:br>
            <a:r>
              <a:rPr lang="pl-PL" baseline="0" dirty="0" smtClean="0"/>
              <a:t>- „odczarowanie” uczestników (tzw. wyjście z roli), zapytanie o rzeczywisty pogląd w tej sprawie, a nie ten reprezentowany w związku z odegraną rolą,</a:t>
            </a:r>
            <a:br>
              <a:rPr lang="pl-PL" baseline="0" dirty="0" smtClean="0"/>
            </a:br>
            <a:r>
              <a:rPr lang="pl-PL" baseline="0" dirty="0" smtClean="0"/>
              <a:t>- odwołanie się do związków pomiędzy prawem i moralnością,</a:t>
            </a:r>
            <a:br>
              <a:rPr lang="pl-PL" baseline="0" dirty="0" smtClean="0"/>
            </a:br>
            <a:r>
              <a:rPr lang="pl-PL" baseline="0" dirty="0" smtClean="0"/>
              <a:t>- komu można przypisać winę?</a:t>
            </a:r>
            <a:br>
              <a:rPr lang="pl-PL" baseline="0" dirty="0" smtClean="0"/>
            </a:br>
            <a:r>
              <a:rPr lang="pl-PL" baseline="0" dirty="0" smtClean="0"/>
              <a:t>- jaki jest w tej sprawie związek między prawem a moralnością?</a:t>
            </a:r>
            <a:br>
              <a:rPr lang="pl-PL" baseline="0" dirty="0" smtClean="0"/>
            </a:br>
            <a:r>
              <a:rPr lang="pl-PL" baseline="0" dirty="0" smtClean="0"/>
              <a:t>- czy zachowanie może być jednocześnie moralne i nielegalne?</a:t>
            </a:r>
            <a:br>
              <a:rPr lang="pl-PL" baseline="0" dirty="0" smtClean="0"/>
            </a:br>
            <a:r>
              <a:rPr lang="pl-PL" baseline="0" dirty="0" smtClean="0"/>
              <a:t>- czy zachowanie może być legalne i niemoralne?</a:t>
            </a:r>
            <a:br>
              <a:rPr lang="pl-PL" baseline="0" dirty="0" smtClean="0"/>
            </a:br>
            <a:endParaRPr lang="pl-PL" dirty="0"/>
          </a:p>
        </p:txBody>
      </p:sp>
      <p:sp>
        <p:nvSpPr>
          <p:cNvPr id="4" name="Symbol zastępczy numeru slajdu 3"/>
          <p:cNvSpPr>
            <a:spLocks noGrp="1"/>
          </p:cNvSpPr>
          <p:nvPr>
            <p:ph type="sldNum" sz="quarter" idx="10"/>
          </p:nvPr>
        </p:nvSpPr>
        <p:spPr/>
        <p:txBody>
          <a:bodyPr/>
          <a:lstStyle/>
          <a:p>
            <a:fld id="{C4CA0573-733A-4073-8DE4-14D629CCE846}" type="slidenum">
              <a:rPr lang="pl-PL" smtClean="0"/>
              <a:pPr/>
              <a:t>19</a:t>
            </a:fld>
            <a:endParaRPr lang="pl-P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pl-PL" b="1" dirty="0" smtClean="0"/>
              <a:t>Pytanie otwarte</a:t>
            </a:r>
            <a:r>
              <a:rPr lang="pl-PL" b="1" baseline="0" dirty="0" smtClean="0"/>
              <a:t> do uczestników szkolenia. </a:t>
            </a:r>
            <a:r>
              <a:rPr lang="pl-PL" baseline="0" dirty="0" smtClean="0"/>
              <a:t>Co to jest prawo?</a:t>
            </a:r>
          </a:p>
          <a:p>
            <a:endParaRPr lang="pl-PL" baseline="0" dirty="0" smtClean="0"/>
          </a:p>
          <a:p>
            <a:r>
              <a:rPr lang="pl-PL" baseline="0" dirty="0" smtClean="0"/>
              <a:t>Odpowiedzi można zapisać w widocznym miejscu na tablicy – nie komentujemy tych odpowiedzi, ewentualnie je precyzujemy (jak dobrze zrozumiałem/zrozumiałam chodzi panu/pani o….).</a:t>
            </a:r>
          </a:p>
          <a:p>
            <a:endParaRPr lang="pl-PL" baseline="0" dirty="0" smtClean="0"/>
          </a:p>
          <a:p>
            <a:r>
              <a:rPr lang="pl-PL" baseline="0" dirty="0" smtClean="0"/>
              <a:t>CEL: zwrócenie uwagi, jak może być rozumiane pojęcie &lt;prawo&gt;;</a:t>
            </a:r>
          </a:p>
          <a:p>
            <a:endParaRPr lang="pl-PL" baseline="0" dirty="0" smtClean="0"/>
          </a:p>
          <a:p>
            <a:r>
              <a:rPr lang="pl-PL" baseline="0" dirty="0" smtClean="0"/>
              <a:t>Warto podkreślić, że wielcy myśliciele – filozofowie i prawnicy – pochylali się od wieków nad tą kwestią i że nierzadko dochodzili do odmiennych wniosków;</a:t>
            </a:r>
          </a:p>
          <a:p>
            <a:endParaRPr lang="pl-PL" baseline="0" dirty="0" smtClean="0"/>
          </a:p>
          <a:p>
            <a:r>
              <a:rPr lang="pl-PL" baseline="0" dirty="0" smtClean="0"/>
              <a:t>Celem tych zajęć nie jest stworzenie definicji prawa, lecz uwrażliwienie uczestników na rozumienie tego pojęcia.</a:t>
            </a:r>
            <a:endParaRPr lang="pl-PL" dirty="0"/>
          </a:p>
        </p:txBody>
      </p:sp>
      <p:sp>
        <p:nvSpPr>
          <p:cNvPr id="4" name="Symbol zastępczy numeru slajdu 3"/>
          <p:cNvSpPr>
            <a:spLocks noGrp="1"/>
          </p:cNvSpPr>
          <p:nvPr>
            <p:ph type="sldNum" sz="quarter" idx="10"/>
          </p:nvPr>
        </p:nvSpPr>
        <p:spPr/>
        <p:txBody>
          <a:bodyPr/>
          <a:lstStyle/>
          <a:p>
            <a:fld id="{C4CA0573-733A-4073-8DE4-14D629CCE846}" type="slidenum">
              <a:rPr lang="pl-PL" smtClean="0"/>
              <a:pPr/>
              <a:t>2</a:t>
            </a:fld>
            <a:endParaRPr lang="pl-PL"/>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pl-PL" dirty="0" smtClean="0"/>
              <a:t>Celem</a:t>
            </a:r>
            <a:r>
              <a:rPr lang="pl-PL" baseline="0" dirty="0" smtClean="0"/>
              <a:t> niniejszej aktywności jest próba zastosowania przepisów prawa karnego do przedstawionej sytuacji faktycznej.</a:t>
            </a:r>
            <a:br>
              <a:rPr lang="pl-PL" baseline="0" dirty="0" smtClean="0"/>
            </a:br>
            <a:r>
              <a:rPr lang="pl-PL" baseline="0" dirty="0" smtClean="0"/>
              <a:t>Jakie argumenty zastosować przy oskarżaniu sprawców a jakie, podczas ich obrony?</a:t>
            </a:r>
            <a:br>
              <a:rPr lang="pl-PL" baseline="0" dirty="0" smtClean="0"/>
            </a:br>
            <a:r>
              <a:rPr lang="pl-PL" baseline="0" dirty="0" smtClean="0"/>
              <a:t>Co sąd powinien wziąć pod uwagę, wydając werdykt?</a:t>
            </a:r>
            <a:br>
              <a:rPr lang="pl-PL" baseline="0" dirty="0" smtClean="0"/>
            </a:br>
            <a:r>
              <a:rPr lang="pl-PL" baseline="0" dirty="0" smtClean="0"/>
              <a:t/>
            </a:r>
            <a:br>
              <a:rPr lang="pl-PL" baseline="0" dirty="0" smtClean="0"/>
            </a:br>
            <a:r>
              <a:rPr lang="pl-PL" baseline="0" dirty="0" smtClean="0"/>
              <a:t>Czy stosowanie prawa odrywa się od moralności?</a:t>
            </a:r>
            <a:br>
              <a:rPr lang="pl-PL" baseline="0" dirty="0" smtClean="0"/>
            </a:br>
            <a:r>
              <a:rPr lang="pl-PL" baseline="0" dirty="0" smtClean="0"/>
              <a:t/>
            </a:r>
            <a:br>
              <a:rPr lang="pl-PL" baseline="0" dirty="0" smtClean="0"/>
            </a:br>
            <a:r>
              <a:rPr lang="pl-PL" baseline="0" dirty="0" smtClean="0"/>
              <a:t>Profesor Ewa Łętowska mówi o trzech filarach orzekania:</a:t>
            </a:r>
            <a:br>
              <a:rPr lang="pl-PL" baseline="0" dirty="0" smtClean="0"/>
            </a:br>
            <a:r>
              <a:rPr lang="pl-PL" baseline="0" dirty="0" smtClean="0"/>
              <a:t>1. </a:t>
            </a:r>
            <a:r>
              <a:rPr lang="pl-PL" b="1" baseline="0" dirty="0" smtClean="0"/>
              <a:t>aksjologia</a:t>
            </a:r>
            <a:r>
              <a:rPr lang="pl-PL" baseline="0" dirty="0" smtClean="0"/>
              <a:t> – wyznawane wartości, czy jest się za czy przeciw czemuś,</a:t>
            </a:r>
            <a:br>
              <a:rPr lang="pl-PL" baseline="0" dirty="0" smtClean="0"/>
            </a:br>
            <a:r>
              <a:rPr lang="pl-PL" baseline="0" dirty="0" smtClean="0"/>
              <a:t>2. tzw. </a:t>
            </a:r>
            <a:r>
              <a:rPr lang="pl-PL" b="1" i="1" baseline="0" dirty="0" err="1" smtClean="0"/>
              <a:t>know-how</a:t>
            </a:r>
            <a:r>
              <a:rPr lang="pl-PL" baseline="0" dirty="0" smtClean="0"/>
              <a:t> – posiadane umiejętności: wiedza, doświadczenie, wykształcenie, inwencja, inicjatywa, „otwarta głowa”;</a:t>
            </a:r>
            <a:br>
              <a:rPr lang="pl-PL" baseline="0" dirty="0" smtClean="0"/>
            </a:br>
            <a:r>
              <a:rPr lang="pl-PL" baseline="0" dirty="0" smtClean="0"/>
              <a:t>3. </a:t>
            </a:r>
            <a:r>
              <a:rPr lang="pl-PL" b="1" baseline="0" dirty="0" smtClean="0"/>
              <a:t>zdecydowanie</a:t>
            </a:r>
            <a:r>
              <a:rPr lang="pl-PL" baseline="0" dirty="0" smtClean="0"/>
              <a:t> – chęć i umiejętność pozostania przy swoim zdaniu, przekonywania innych, dobieranie i ważenie argumentów, proporcjonalność;</a:t>
            </a:r>
          </a:p>
          <a:p>
            <a:endParaRPr lang="pl-PL" baseline="0" dirty="0" smtClean="0"/>
          </a:p>
          <a:p>
            <a:r>
              <a:rPr lang="pl-PL" baseline="0" dirty="0" smtClean="0"/>
              <a:t>„Nie mówcie, że trzeba zmienić przepisy, bo to samo w sobie nic nie da. Te </a:t>
            </a:r>
            <a:r>
              <a:rPr lang="pl-PL" i="1" baseline="0" dirty="0" smtClean="0"/>
              <a:t>inne</a:t>
            </a:r>
            <a:r>
              <a:rPr lang="pl-PL" baseline="0" dirty="0" smtClean="0"/>
              <a:t> przepisy też będą stosowane identycznie, jak obecnie istniejące”. </a:t>
            </a:r>
            <a:r>
              <a:rPr lang="pl-PL" b="1" baseline="0" dirty="0" smtClean="0"/>
              <a:t>K. Sobczak, </a:t>
            </a:r>
            <a:r>
              <a:rPr lang="pl-PL" b="1" i="1" baseline="0" dirty="0" smtClean="0"/>
              <a:t>Rzeźbienie państwa prawa 20 lat później…</a:t>
            </a:r>
            <a:r>
              <a:rPr lang="pl-PL" b="1" baseline="0" dirty="0" smtClean="0"/>
              <a:t>, </a:t>
            </a:r>
            <a:r>
              <a:rPr lang="pl-PL" b="1" baseline="0" dirty="0" err="1" smtClean="0"/>
              <a:t>Wolters</a:t>
            </a:r>
            <a:r>
              <a:rPr lang="pl-PL" b="1" baseline="0" dirty="0" smtClean="0"/>
              <a:t> </a:t>
            </a:r>
            <a:r>
              <a:rPr lang="pl-PL" b="1" baseline="0" dirty="0" err="1" smtClean="0"/>
              <a:t>Kluwer</a:t>
            </a:r>
            <a:r>
              <a:rPr lang="pl-PL" b="1" baseline="0" dirty="0" smtClean="0"/>
              <a:t>, Warszawa 2012 r.</a:t>
            </a:r>
            <a:endParaRPr lang="pl-PL" b="1" dirty="0"/>
          </a:p>
        </p:txBody>
      </p:sp>
      <p:sp>
        <p:nvSpPr>
          <p:cNvPr id="4" name="Symbol zastępczy numeru slajdu 3"/>
          <p:cNvSpPr>
            <a:spLocks noGrp="1"/>
          </p:cNvSpPr>
          <p:nvPr>
            <p:ph type="sldNum" sz="quarter" idx="10"/>
          </p:nvPr>
        </p:nvSpPr>
        <p:spPr/>
        <p:txBody>
          <a:bodyPr/>
          <a:lstStyle/>
          <a:p>
            <a:fld id="{C4CA0573-733A-4073-8DE4-14D629CCE846}" type="slidenum">
              <a:rPr lang="pl-PL" smtClean="0"/>
              <a:pPr/>
              <a:t>20</a:t>
            </a:fld>
            <a:endParaRPr lang="pl-PL"/>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pl-PL" dirty="0" smtClean="0"/>
              <a:t>Omówienie</a:t>
            </a:r>
            <a:r>
              <a:rPr lang="pl-PL" baseline="0" dirty="0" smtClean="0"/>
              <a:t> aktywności. Podsumowanie zajęć.</a:t>
            </a:r>
            <a:endParaRPr lang="pl-PL" dirty="0"/>
          </a:p>
        </p:txBody>
      </p:sp>
      <p:sp>
        <p:nvSpPr>
          <p:cNvPr id="4" name="Symbol zastępczy numeru slajdu 3"/>
          <p:cNvSpPr>
            <a:spLocks noGrp="1"/>
          </p:cNvSpPr>
          <p:nvPr>
            <p:ph type="sldNum" sz="quarter" idx="10"/>
          </p:nvPr>
        </p:nvSpPr>
        <p:spPr/>
        <p:txBody>
          <a:bodyPr/>
          <a:lstStyle/>
          <a:p>
            <a:fld id="{C4CA0573-733A-4073-8DE4-14D629CCE846}" type="slidenum">
              <a:rPr lang="pl-PL" smtClean="0"/>
              <a:pPr/>
              <a:t>21</a:t>
            </a:fld>
            <a:endParaRPr lang="pl-P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pl-PL" b="1" dirty="0" smtClean="0"/>
              <a:t>DEFINICJA SŁOWNIKOWA TERMINU</a:t>
            </a:r>
            <a:r>
              <a:rPr lang="pl-PL" b="1" baseline="0" dirty="0" smtClean="0"/>
              <a:t> </a:t>
            </a:r>
            <a:r>
              <a:rPr lang="pl-PL" baseline="0" dirty="0" smtClean="0"/>
              <a:t>&lt;PRAWO&gt;</a:t>
            </a:r>
          </a:p>
          <a:p>
            <a:endParaRPr lang="pl-PL" baseline="0" dirty="0" smtClean="0"/>
          </a:p>
          <a:p>
            <a:r>
              <a:rPr lang="pl-PL" baseline="0" dirty="0" smtClean="0"/>
              <a:t>Zielone podkreślenia wskazują, które z tych znaczeń jest przedmiotem niniejszych zajęć.</a:t>
            </a:r>
            <a:endParaRPr lang="pl-PL" dirty="0"/>
          </a:p>
        </p:txBody>
      </p:sp>
      <p:sp>
        <p:nvSpPr>
          <p:cNvPr id="4" name="Symbol zastępczy numeru slajdu 3"/>
          <p:cNvSpPr>
            <a:spLocks noGrp="1"/>
          </p:cNvSpPr>
          <p:nvPr>
            <p:ph type="sldNum" sz="quarter" idx="10"/>
          </p:nvPr>
        </p:nvSpPr>
        <p:spPr/>
        <p:txBody>
          <a:bodyPr/>
          <a:lstStyle/>
          <a:p>
            <a:fld id="{C4CA0573-733A-4073-8DE4-14D629CCE846}" type="slidenum">
              <a:rPr lang="pl-PL" smtClean="0"/>
              <a:pPr/>
              <a:t>3</a:t>
            </a:fld>
            <a:endParaRPr lang="pl-P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pl-PL" dirty="0" smtClean="0"/>
              <a:t>Odwołując się do jednej z definicji słownikowej terminu &lt;prawo&gt;,</a:t>
            </a:r>
            <a:r>
              <a:rPr lang="pl-PL" baseline="0" dirty="0" smtClean="0"/>
              <a:t> tłumaczymy poszczególne elementy pojęciowe.</a:t>
            </a:r>
            <a:br>
              <a:rPr lang="pl-PL" baseline="0" dirty="0" smtClean="0"/>
            </a:br>
            <a:r>
              <a:rPr lang="pl-PL" baseline="0" dirty="0" smtClean="0"/>
              <a:t>Prawo jako </a:t>
            </a:r>
            <a:r>
              <a:rPr lang="pl-PL" b="0" baseline="0" dirty="0" smtClean="0"/>
              <a:t>ogół przepisów i norm prawnych</a:t>
            </a:r>
          </a:p>
          <a:p>
            <a:endParaRPr lang="pl-PL" b="0" baseline="0" dirty="0" smtClean="0"/>
          </a:p>
          <a:p>
            <a:r>
              <a:rPr lang="pl-PL" b="1" baseline="0" dirty="0" smtClean="0"/>
              <a:t>Co to jest przepis prawny?</a:t>
            </a:r>
            <a:r>
              <a:rPr lang="pl-PL" baseline="0" dirty="0" smtClean="0"/>
              <a:t/>
            </a:r>
            <a:br>
              <a:rPr lang="pl-PL" baseline="0" dirty="0" smtClean="0"/>
            </a:br>
            <a:r>
              <a:rPr lang="pl-PL" baseline="0" dirty="0" smtClean="0"/>
              <a:t>Część aktu prawnego.</a:t>
            </a:r>
            <a:br>
              <a:rPr lang="pl-PL" baseline="0" dirty="0" smtClean="0"/>
            </a:br>
            <a:endParaRPr lang="pl-PL"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pl-PL" dirty="0" smtClean="0"/>
              <a:t>PRZEPIS PRAWNY – samodzielna jednostka redakcyjna tekstu</a:t>
            </a:r>
            <a:r>
              <a:rPr lang="pl-PL" baseline="0" dirty="0" smtClean="0"/>
              <a:t> prawnego; </a:t>
            </a:r>
            <a:r>
              <a:rPr lang="pl-PL" dirty="0" smtClean="0"/>
              <a:t>zwrot językowy wskazujący sposób postępowania;</a:t>
            </a:r>
            <a:r>
              <a:rPr lang="pl-PL" baseline="0" dirty="0" smtClean="0"/>
              <a:t> formalnie </a:t>
            </a:r>
            <a:r>
              <a:rPr lang="pl-PL" dirty="0" smtClean="0"/>
              <a:t>wyodrębniony, wizualnie wyróżniony i opatrzony nazwą indywidualizującą, taką jak: artykuł, paragraf, ustęp, tiret; podstawa ustalenia normy prawnej;</a:t>
            </a:r>
            <a:endParaRPr lang="pl-PL" baseline="0" dirty="0" smtClean="0"/>
          </a:p>
          <a:p>
            <a:endParaRPr lang="pl-PL"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pl-PL" b="1" baseline="0" dirty="0" smtClean="0"/>
              <a:t>Co to jest akt prawny?</a:t>
            </a:r>
            <a:r>
              <a:rPr lang="pl-PL" baseline="0" dirty="0" smtClean="0"/>
              <a:t/>
            </a:r>
            <a:br>
              <a:rPr lang="pl-PL" baseline="0" dirty="0" smtClean="0"/>
            </a:br>
            <a:r>
              <a:rPr lang="pl-PL" baseline="0" dirty="0" smtClean="0"/>
              <a:t>Akt zawierający normy prawne, wydany przez uprawniony podmiot, we właściwej procedurze i należycie ogłoszony.</a:t>
            </a:r>
            <a:br>
              <a:rPr lang="pl-PL" baseline="0" dirty="0" smtClean="0"/>
            </a:br>
            <a:endParaRPr lang="pl-PL"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pl-PL" baseline="0" dirty="0" smtClean="0"/>
              <a:t>AKT PRAWNY – np. Konstytucja, ustawa, rozporządzenie, zarządzenie, itp. </a:t>
            </a:r>
            <a:endParaRPr lang="pl-PL" dirty="0" smtClean="0"/>
          </a:p>
          <a:p>
            <a:endParaRPr lang="pl-PL" baseline="0" dirty="0" smtClean="0"/>
          </a:p>
          <a:p>
            <a:r>
              <a:rPr lang="pl-PL" b="1" baseline="0" dirty="0" smtClean="0"/>
              <a:t>Co to jest norma prawna?</a:t>
            </a:r>
          </a:p>
          <a:p>
            <a:r>
              <a:rPr lang="pl-PL" dirty="0" smtClean="0"/>
              <a:t>Reguła</a:t>
            </a:r>
            <a:r>
              <a:rPr lang="pl-PL" baseline="0" dirty="0" smtClean="0"/>
              <a:t> postępowania wyinterpretowana z przepisów prawnych.</a:t>
            </a:r>
            <a:endParaRPr lang="pl-PL" dirty="0" smtClean="0"/>
          </a:p>
          <a:p>
            <a:endParaRPr lang="pl-PL" dirty="0" smtClean="0"/>
          </a:p>
          <a:p>
            <a:r>
              <a:rPr lang="pl-PL" dirty="0" smtClean="0"/>
              <a:t>NORMA</a:t>
            </a:r>
            <a:r>
              <a:rPr lang="pl-PL" baseline="0" dirty="0" smtClean="0"/>
              <a:t> PRAWNA – reguła zachowania skonstruowana na podstawie co najmniej jednego przepisu prawa;</a:t>
            </a:r>
          </a:p>
        </p:txBody>
      </p:sp>
      <p:sp>
        <p:nvSpPr>
          <p:cNvPr id="4" name="Symbol zastępczy numeru slajdu 3"/>
          <p:cNvSpPr>
            <a:spLocks noGrp="1"/>
          </p:cNvSpPr>
          <p:nvPr>
            <p:ph type="sldNum" sz="quarter" idx="10"/>
          </p:nvPr>
        </p:nvSpPr>
        <p:spPr/>
        <p:txBody>
          <a:bodyPr/>
          <a:lstStyle/>
          <a:p>
            <a:fld id="{C4CA0573-733A-4073-8DE4-14D629CCE846}" type="slidenum">
              <a:rPr lang="pl-PL" smtClean="0"/>
              <a:pPr/>
              <a:t>4</a:t>
            </a:fld>
            <a:endParaRPr lang="pl-P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pl-PL" baseline="0" dirty="0" smtClean="0"/>
              <a:t>Dla przejrzystości, obrazujemy poszczególne pojęcia i zwracamy uwagę na różnice pomiędzy nimi.</a:t>
            </a:r>
            <a:br>
              <a:rPr lang="pl-PL" baseline="0" dirty="0" smtClean="0"/>
            </a:br>
            <a:r>
              <a:rPr lang="pl-PL" baseline="0" dirty="0" smtClean="0"/>
              <a:t>W tym celu przedstawiamy tabelkę, w której znajdują się definicje pojęć i przykłady.</a:t>
            </a:r>
          </a:p>
          <a:p>
            <a:endParaRPr lang="pl-PL" baseline="0" dirty="0" smtClean="0"/>
          </a:p>
          <a:p>
            <a:endParaRPr lang="pl-PL" dirty="0"/>
          </a:p>
        </p:txBody>
      </p:sp>
      <p:sp>
        <p:nvSpPr>
          <p:cNvPr id="4" name="Symbol zastępczy numeru slajdu 3"/>
          <p:cNvSpPr>
            <a:spLocks noGrp="1"/>
          </p:cNvSpPr>
          <p:nvPr>
            <p:ph type="sldNum" sz="quarter" idx="10"/>
          </p:nvPr>
        </p:nvSpPr>
        <p:spPr/>
        <p:txBody>
          <a:bodyPr/>
          <a:lstStyle/>
          <a:p>
            <a:fld id="{C4CA0573-733A-4073-8DE4-14D629CCE846}" type="slidenum">
              <a:rPr lang="pl-PL" smtClean="0"/>
              <a:pPr/>
              <a:t>5</a:t>
            </a:fld>
            <a:endParaRPr lang="pl-P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pl-PL" dirty="0" smtClean="0"/>
              <a:t>To, co zobrazowaliśmy w tabelce na poprzednim slajdzie, teraz doprecyzowujemy.</a:t>
            </a:r>
            <a:br>
              <a:rPr lang="pl-PL" dirty="0" smtClean="0"/>
            </a:br>
            <a:r>
              <a:rPr lang="pl-PL" dirty="0" smtClean="0"/>
              <a:t>Podajemy konkretny</a:t>
            </a:r>
            <a:r>
              <a:rPr lang="pl-PL" baseline="0" dirty="0" smtClean="0"/>
              <a:t> przykład aktu prawnego, przepisu prawnego i normy prawnej.</a:t>
            </a:r>
            <a:r>
              <a:rPr lang="pl-PL" dirty="0" smtClean="0"/>
              <a:t/>
            </a:r>
            <a:br>
              <a:rPr lang="pl-PL" dirty="0" smtClean="0"/>
            </a:br>
            <a:endParaRPr lang="pl-PL" dirty="0" smtClean="0"/>
          </a:p>
          <a:p>
            <a:r>
              <a:rPr lang="pl-PL" dirty="0" smtClean="0"/>
              <a:t>Zatrzymujemy się przy nomie prawnej.</a:t>
            </a:r>
            <a:r>
              <a:rPr lang="pl-PL" baseline="0" dirty="0" smtClean="0"/>
              <a:t> Nie musimy opisywać je elementów, ani ich nazywać. Chodzi przede wszystkim o podkreślenie, że PRAWO wypływa z normy prawnej, która musi zostać wyinterpretowana z treści przepisu prawnego; tzw. </a:t>
            </a:r>
            <a:r>
              <a:rPr lang="pl-PL" b="1" baseline="0" dirty="0" smtClean="0"/>
              <a:t>wykładnia prawa to praca z literą prawa, w duchu prawa</a:t>
            </a:r>
            <a:r>
              <a:rPr lang="pl-PL" baseline="0" dirty="0" smtClean="0"/>
              <a:t>; </a:t>
            </a:r>
            <a:endParaRPr lang="pl-PL" dirty="0" smtClean="0"/>
          </a:p>
          <a:p>
            <a:endParaRPr lang="pl-PL" dirty="0" smtClean="0"/>
          </a:p>
          <a:p>
            <a:r>
              <a:rPr lang="pl-PL" dirty="0" smtClean="0"/>
              <a:t>Interpretowanie</a:t>
            </a:r>
            <a:r>
              <a:rPr lang="pl-PL" baseline="0" dirty="0" smtClean="0"/>
              <a:t> normy prawnej z przepisu prawnego bez uwzględnienia ducha prawa nie jest jego wykładnią, a tylko czytaniem suchego tekstu (odwołanie się do pojęcia </a:t>
            </a:r>
            <a:r>
              <a:rPr lang="pl-PL" b="1" i="1" baseline="0" dirty="0" err="1" smtClean="0"/>
              <a:t>tekstocentryczności</a:t>
            </a:r>
            <a:r>
              <a:rPr lang="pl-PL" baseline="0" dirty="0" smtClean="0"/>
              <a:t> – prof. E. Łętowska)</a:t>
            </a:r>
            <a:endParaRPr lang="pl-PL" dirty="0" smtClean="0"/>
          </a:p>
          <a:p>
            <a:endParaRPr lang="pl-PL" dirty="0" smtClean="0"/>
          </a:p>
          <a:p>
            <a:r>
              <a:rPr lang="pl-PL" dirty="0" smtClean="0"/>
              <a:t>NORMA PRAWNA = HIPOTEZA + DYSPOZYCJA (+sankcja)</a:t>
            </a:r>
          </a:p>
          <a:p>
            <a:r>
              <a:rPr lang="pl-PL" b="1" dirty="0" smtClean="0"/>
              <a:t>Hipoteza</a:t>
            </a:r>
            <a:r>
              <a:rPr lang="pl-PL" b="0" baseline="0" dirty="0" smtClean="0"/>
              <a:t/>
            </a:r>
            <a:br>
              <a:rPr lang="pl-PL" b="0" baseline="0" dirty="0" smtClean="0"/>
            </a:br>
            <a:r>
              <a:rPr lang="pl-PL" baseline="0" dirty="0" smtClean="0"/>
              <a:t>– hipotetyczna sytuacja, określająca warunki </a:t>
            </a:r>
            <a:r>
              <a:rPr lang="pl-PL" baseline="0" dirty="0" err="1" smtClean="0"/>
              <a:t>powinnego</a:t>
            </a:r>
            <a:r>
              <a:rPr lang="pl-PL" baseline="0" dirty="0" smtClean="0"/>
              <a:t> lub zakazanego zachowania się,</a:t>
            </a:r>
            <a:br>
              <a:rPr lang="pl-PL" baseline="0" dirty="0" smtClean="0"/>
            </a:br>
            <a:r>
              <a:rPr lang="pl-PL" baseline="0" dirty="0" smtClean="0"/>
              <a:t>np. „</a:t>
            </a:r>
            <a:r>
              <a:rPr lang="pl-PL" i="1" baseline="0" dirty="0" smtClean="0"/>
              <a:t>Kto publicznie prezentuje treści pornograficzne w taki sposób, że…</a:t>
            </a:r>
            <a:r>
              <a:rPr lang="pl-PL" baseline="0" dirty="0" smtClean="0"/>
              <a:t>”</a:t>
            </a:r>
          </a:p>
          <a:p>
            <a:r>
              <a:rPr lang="pl-PL" dirty="0" smtClean="0"/>
              <a:t>Kto =</a:t>
            </a:r>
            <a:r>
              <a:rPr lang="pl-PL" baseline="0" dirty="0" smtClean="0"/>
              <a:t> każdy</a:t>
            </a:r>
            <a:br>
              <a:rPr lang="pl-PL" baseline="0" dirty="0" smtClean="0"/>
            </a:br>
            <a:r>
              <a:rPr lang="pl-PL" baseline="0" dirty="0" smtClean="0"/>
              <a:t/>
            </a:r>
            <a:br>
              <a:rPr lang="pl-PL" baseline="0" dirty="0" smtClean="0"/>
            </a:br>
            <a:r>
              <a:rPr lang="pl-PL" b="1" baseline="0" dirty="0" smtClean="0"/>
              <a:t>Dyspozycja</a:t>
            </a:r>
            <a:r>
              <a:rPr lang="pl-PL" baseline="0" dirty="0" smtClean="0"/>
              <a:t/>
            </a:r>
            <a:br>
              <a:rPr lang="pl-PL" baseline="0" dirty="0" smtClean="0"/>
            </a:br>
            <a:r>
              <a:rPr lang="pl-PL" baseline="0" dirty="0" smtClean="0"/>
              <a:t>– wskazuje sposób, w jaki adresat normy powinien się zachować; określenie obowiązków lub uprawnień,</a:t>
            </a:r>
            <a:br>
              <a:rPr lang="pl-PL" baseline="0" dirty="0" smtClean="0"/>
            </a:br>
            <a:r>
              <a:rPr lang="pl-PL" baseline="0" dirty="0" smtClean="0"/>
              <a:t>np. zakaz publicznego prezentowania treści pornograficznych w określony sposób;</a:t>
            </a:r>
            <a:br>
              <a:rPr lang="pl-PL" baseline="0" dirty="0" smtClean="0"/>
            </a:br>
            <a:r>
              <a:rPr lang="pl-PL" baseline="0" dirty="0" smtClean="0"/>
              <a:t/>
            </a:r>
            <a:br>
              <a:rPr lang="pl-PL" baseline="0" dirty="0" smtClean="0"/>
            </a:br>
            <a:r>
              <a:rPr lang="pl-PL" b="1" baseline="0" dirty="0" smtClean="0"/>
              <a:t>Sankcja</a:t>
            </a:r>
            <a:r>
              <a:rPr lang="pl-PL" baseline="0" dirty="0" smtClean="0"/>
              <a:t/>
            </a:r>
            <a:br>
              <a:rPr lang="pl-PL" baseline="0" dirty="0" smtClean="0"/>
            </a:br>
            <a:r>
              <a:rPr lang="pl-PL" baseline="0" dirty="0" smtClean="0"/>
              <a:t>– określa konsekwencje prawne zachowania niezgodnego z obowiązkiem,</a:t>
            </a:r>
            <a:br>
              <a:rPr lang="pl-PL" baseline="0" dirty="0" smtClean="0"/>
            </a:br>
            <a:r>
              <a:rPr lang="pl-PL" baseline="0" dirty="0" smtClean="0"/>
              <a:t>np. „</a:t>
            </a:r>
            <a:r>
              <a:rPr lang="pl-PL" i="1" baseline="0" dirty="0" smtClean="0"/>
              <a:t>…podlega grzywnie, karze ograniczenia wolności albo pozbawienia wolności do roku</a:t>
            </a:r>
            <a:r>
              <a:rPr lang="pl-PL" baseline="0" dirty="0" smtClean="0"/>
              <a:t>”</a:t>
            </a:r>
          </a:p>
          <a:p>
            <a:endParaRPr lang="pl-PL" dirty="0"/>
          </a:p>
        </p:txBody>
      </p:sp>
      <p:sp>
        <p:nvSpPr>
          <p:cNvPr id="4" name="Symbol zastępczy numeru slajdu 3"/>
          <p:cNvSpPr>
            <a:spLocks noGrp="1"/>
          </p:cNvSpPr>
          <p:nvPr>
            <p:ph type="sldNum" sz="quarter" idx="10"/>
          </p:nvPr>
        </p:nvSpPr>
        <p:spPr/>
        <p:txBody>
          <a:bodyPr/>
          <a:lstStyle/>
          <a:p>
            <a:fld id="{C4CA0573-733A-4073-8DE4-14D629CCE846}" type="slidenum">
              <a:rPr lang="pl-PL" smtClean="0"/>
              <a:pPr/>
              <a:t>6</a:t>
            </a:fld>
            <a:endParaRPr lang="pl-PL"/>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pl-PL" dirty="0" smtClean="0"/>
              <a:t>Prawo to procedury – prawo jest mechanizmem, który musi zadziałać, żeby można</a:t>
            </a:r>
            <a:r>
              <a:rPr lang="pl-PL" baseline="0" dirty="0" smtClean="0"/>
              <a:t> było stwierdzić, że jest przydatny;</a:t>
            </a:r>
            <a:br>
              <a:rPr lang="pl-PL" baseline="0" dirty="0" smtClean="0"/>
            </a:br>
            <a:r>
              <a:rPr lang="pl-PL" baseline="0" dirty="0" smtClean="0"/>
              <a:t>Prawo to standardy – prawo to określony poziom ochrony praw jednostki;</a:t>
            </a:r>
            <a:br>
              <a:rPr lang="pl-PL" baseline="0" dirty="0" smtClean="0"/>
            </a:br>
            <a:r>
              <a:rPr lang="pl-PL" baseline="0" dirty="0" smtClean="0"/>
              <a:t>Prawo to litera i duch – prawo to ogół norm, wyinterpretowanych z przepisów prawnych z uwzględnieniem sensu, jakiemu normy te służą (uwzględnienie standardów i zasady efektywności);</a:t>
            </a:r>
            <a:endParaRPr lang="pl-PL" dirty="0"/>
          </a:p>
        </p:txBody>
      </p:sp>
      <p:sp>
        <p:nvSpPr>
          <p:cNvPr id="4" name="Symbol zastępczy numeru slajdu 3"/>
          <p:cNvSpPr>
            <a:spLocks noGrp="1"/>
          </p:cNvSpPr>
          <p:nvPr>
            <p:ph type="sldNum" sz="quarter" idx="10"/>
          </p:nvPr>
        </p:nvSpPr>
        <p:spPr/>
        <p:txBody>
          <a:bodyPr/>
          <a:lstStyle/>
          <a:p>
            <a:fld id="{C4CA0573-733A-4073-8DE4-14D629CCE846}" type="slidenum">
              <a:rPr lang="pl-PL" smtClean="0"/>
              <a:pPr/>
              <a:t>7</a:t>
            </a:fld>
            <a:endParaRPr lang="pl-PL"/>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pl-PL" b="1" dirty="0" smtClean="0"/>
              <a:t>Procedura</a:t>
            </a:r>
            <a:r>
              <a:rPr lang="pl-PL" dirty="0" smtClean="0"/>
              <a:t> – postępowanie; przepisy prawne regulujące postępowanie w określonej sprawie; </a:t>
            </a:r>
            <a:r>
              <a:rPr lang="pl-PL" b="1" dirty="0" smtClean="0"/>
              <a:t>MECHANIZM</a:t>
            </a:r>
            <a:endParaRPr lang="pl-PL" b="1" dirty="0"/>
          </a:p>
        </p:txBody>
      </p:sp>
      <p:sp>
        <p:nvSpPr>
          <p:cNvPr id="4" name="Symbol zastępczy numeru slajdu 3"/>
          <p:cNvSpPr>
            <a:spLocks noGrp="1"/>
          </p:cNvSpPr>
          <p:nvPr>
            <p:ph type="sldNum" sz="quarter" idx="10"/>
          </p:nvPr>
        </p:nvSpPr>
        <p:spPr/>
        <p:txBody>
          <a:bodyPr/>
          <a:lstStyle/>
          <a:p>
            <a:fld id="{C4CA0573-733A-4073-8DE4-14D629CCE846}" type="slidenum">
              <a:rPr lang="pl-PL" smtClean="0"/>
              <a:pPr/>
              <a:t>8</a:t>
            </a:fld>
            <a:endParaRPr lang="pl-PL"/>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pl-PL" dirty="0" smtClean="0"/>
              <a:t>Omawiając prawo jako skuteczne i efektywne procedury, przytaczamy cytaty za prof. E.</a:t>
            </a:r>
            <a:r>
              <a:rPr lang="pl-PL" baseline="0" dirty="0" smtClean="0"/>
              <a:t> Łętowską</a:t>
            </a:r>
            <a:endParaRPr lang="pl-PL" dirty="0"/>
          </a:p>
        </p:txBody>
      </p:sp>
      <p:sp>
        <p:nvSpPr>
          <p:cNvPr id="4" name="Symbol zastępczy numeru slajdu 3"/>
          <p:cNvSpPr>
            <a:spLocks noGrp="1"/>
          </p:cNvSpPr>
          <p:nvPr>
            <p:ph type="sldNum" sz="quarter" idx="10"/>
          </p:nvPr>
        </p:nvSpPr>
        <p:spPr/>
        <p:txBody>
          <a:bodyPr/>
          <a:lstStyle/>
          <a:p>
            <a:fld id="{C4CA0573-733A-4073-8DE4-14D629CCE846}" type="slidenum">
              <a:rPr lang="pl-PL" smtClean="0"/>
              <a:pPr/>
              <a:t>9</a:t>
            </a:fld>
            <a:endParaRPr lang="pl-P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smtClean="0"/>
              <a:t>Kliknij, aby edytować styl</a:t>
            </a:r>
            <a:endParaRPr lang="pl-PL"/>
          </a:p>
        </p:txBody>
      </p:sp>
      <p:sp>
        <p:nvSpPr>
          <p:cNvPr id="3" name="Podtytu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smtClean="0"/>
              <a:t>Kliknij, aby edytować styl wzorca podtytułu</a:t>
            </a:r>
            <a:endParaRPr lang="pl-PL"/>
          </a:p>
        </p:txBody>
      </p:sp>
      <p:sp>
        <p:nvSpPr>
          <p:cNvPr id="4" name="Symbol zastępczy daty 3"/>
          <p:cNvSpPr>
            <a:spLocks noGrp="1"/>
          </p:cNvSpPr>
          <p:nvPr>
            <p:ph type="dt" sz="half" idx="10"/>
          </p:nvPr>
        </p:nvSpPr>
        <p:spPr/>
        <p:txBody>
          <a:bodyPr/>
          <a:lstStyle/>
          <a:p>
            <a:fld id="{A7A6AE23-BD51-49D3-A018-98F3F7CF3429}" type="datetimeFigureOut">
              <a:rPr lang="pl-PL" smtClean="0"/>
              <a:pPr/>
              <a:t>2012-11-30</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0F21BEC2-E754-48B4-B455-42E7DAC7996D}" type="slidenum">
              <a:rPr lang="pl-PL" smtClean="0"/>
              <a:pPr/>
              <a:t>‹#›</a:t>
            </a:fld>
            <a:endParaRPr lang="pl-P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tytułu pionowego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A7A6AE23-BD51-49D3-A018-98F3F7CF3429}" type="datetimeFigureOut">
              <a:rPr lang="pl-PL" smtClean="0"/>
              <a:pPr/>
              <a:t>2012-11-30</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0F21BEC2-E754-48B4-B455-42E7DAC7996D}" type="slidenum">
              <a:rPr lang="pl-PL" smtClean="0"/>
              <a:pPr/>
              <a:t>‹#›</a:t>
            </a:fld>
            <a:endParaRPr lang="pl-P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8"/>
            <a:ext cx="2057400" cy="5851525"/>
          </a:xfrm>
        </p:spPr>
        <p:txBody>
          <a:bodyPr vert="eaVert"/>
          <a:lstStyle/>
          <a:p>
            <a:r>
              <a:rPr lang="pl-PL" smtClean="0"/>
              <a:t>Kliknij, aby edytować styl</a:t>
            </a:r>
            <a:endParaRPr lang="pl-PL"/>
          </a:p>
        </p:txBody>
      </p:sp>
      <p:sp>
        <p:nvSpPr>
          <p:cNvPr id="3" name="Symbol zastępczy tytułu pionowego 2"/>
          <p:cNvSpPr>
            <a:spLocks noGrp="1"/>
          </p:cNvSpPr>
          <p:nvPr>
            <p:ph type="body" orient="vert" idx="1"/>
          </p:nvPr>
        </p:nvSpPr>
        <p:spPr>
          <a:xfrm>
            <a:off x="457200" y="274638"/>
            <a:ext cx="6019800" cy="5851525"/>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A7A6AE23-BD51-49D3-A018-98F3F7CF3429}" type="datetimeFigureOut">
              <a:rPr lang="pl-PL" smtClean="0"/>
              <a:pPr/>
              <a:t>2012-11-30</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0F21BEC2-E754-48B4-B455-42E7DAC7996D}" type="slidenum">
              <a:rPr lang="pl-PL" smtClean="0"/>
              <a:pPr/>
              <a:t>‹#›</a:t>
            </a:fld>
            <a:endParaRPr lang="pl-P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A7A6AE23-BD51-49D3-A018-98F3F7CF3429}" type="datetimeFigureOut">
              <a:rPr lang="pl-PL" smtClean="0"/>
              <a:pPr/>
              <a:t>2012-11-30</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0F21BEC2-E754-48B4-B455-42E7DAC7996D}" type="slidenum">
              <a:rPr lang="pl-PL" smtClean="0"/>
              <a:pPr/>
              <a:t>‹#›</a:t>
            </a:fld>
            <a:endParaRPr lang="pl-P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smtClean="0"/>
              <a:t>Kliknij, aby edytować styl</a:t>
            </a:r>
            <a:endParaRPr lang="pl-PL"/>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smtClean="0"/>
              <a:t>Kliknij, aby edytować style wzorca tekstu</a:t>
            </a:r>
          </a:p>
        </p:txBody>
      </p:sp>
      <p:sp>
        <p:nvSpPr>
          <p:cNvPr id="4" name="Symbol zastępczy daty 3"/>
          <p:cNvSpPr>
            <a:spLocks noGrp="1"/>
          </p:cNvSpPr>
          <p:nvPr>
            <p:ph type="dt" sz="half" idx="10"/>
          </p:nvPr>
        </p:nvSpPr>
        <p:spPr/>
        <p:txBody>
          <a:bodyPr/>
          <a:lstStyle/>
          <a:p>
            <a:fld id="{A7A6AE23-BD51-49D3-A018-98F3F7CF3429}" type="datetimeFigureOut">
              <a:rPr lang="pl-PL" smtClean="0"/>
              <a:pPr/>
              <a:t>2012-11-30</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0F21BEC2-E754-48B4-B455-42E7DAC7996D}" type="slidenum">
              <a:rPr lang="pl-PL" smtClean="0"/>
              <a:pPr/>
              <a:t>‹#›</a:t>
            </a:fld>
            <a:endParaRPr lang="pl-P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daty 4"/>
          <p:cNvSpPr>
            <a:spLocks noGrp="1"/>
          </p:cNvSpPr>
          <p:nvPr>
            <p:ph type="dt" sz="half" idx="10"/>
          </p:nvPr>
        </p:nvSpPr>
        <p:spPr/>
        <p:txBody>
          <a:bodyPr/>
          <a:lstStyle/>
          <a:p>
            <a:fld id="{A7A6AE23-BD51-49D3-A018-98F3F7CF3429}" type="datetimeFigureOut">
              <a:rPr lang="pl-PL" smtClean="0"/>
              <a:pPr/>
              <a:t>2012-11-30</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0F21BEC2-E754-48B4-B455-42E7DAC7996D}" type="slidenum">
              <a:rPr lang="pl-PL" smtClean="0"/>
              <a:pPr/>
              <a:t>‹#›</a:t>
            </a:fld>
            <a:endParaRPr lang="pl-P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vl1pPr>
          </a:lstStyle>
          <a:p>
            <a:r>
              <a:rPr lang="pl-PL" smtClean="0"/>
              <a:t>Kliknij, aby edytować styl</a:t>
            </a:r>
            <a:endParaRPr lang="pl-PL"/>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7" name="Symbol zastępczy daty 6"/>
          <p:cNvSpPr>
            <a:spLocks noGrp="1"/>
          </p:cNvSpPr>
          <p:nvPr>
            <p:ph type="dt" sz="half" idx="10"/>
          </p:nvPr>
        </p:nvSpPr>
        <p:spPr/>
        <p:txBody>
          <a:bodyPr/>
          <a:lstStyle/>
          <a:p>
            <a:fld id="{A7A6AE23-BD51-49D3-A018-98F3F7CF3429}" type="datetimeFigureOut">
              <a:rPr lang="pl-PL" smtClean="0"/>
              <a:pPr/>
              <a:t>2012-11-30</a:t>
            </a:fld>
            <a:endParaRPr lang="pl-PL"/>
          </a:p>
        </p:txBody>
      </p:sp>
      <p:sp>
        <p:nvSpPr>
          <p:cNvPr id="8" name="Symbol zastępczy stopki 7"/>
          <p:cNvSpPr>
            <a:spLocks noGrp="1"/>
          </p:cNvSpPr>
          <p:nvPr>
            <p:ph type="ftr" sz="quarter" idx="11"/>
          </p:nvPr>
        </p:nvSpPr>
        <p:spPr/>
        <p:txBody>
          <a:bodyPr/>
          <a:lstStyle/>
          <a:p>
            <a:endParaRPr lang="pl-PL"/>
          </a:p>
        </p:txBody>
      </p:sp>
      <p:sp>
        <p:nvSpPr>
          <p:cNvPr id="9" name="Symbol zastępczy numeru slajdu 8"/>
          <p:cNvSpPr>
            <a:spLocks noGrp="1"/>
          </p:cNvSpPr>
          <p:nvPr>
            <p:ph type="sldNum" sz="quarter" idx="12"/>
          </p:nvPr>
        </p:nvSpPr>
        <p:spPr/>
        <p:txBody>
          <a:bodyPr/>
          <a:lstStyle/>
          <a:p>
            <a:fld id="{0F21BEC2-E754-48B4-B455-42E7DAC7996D}" type="slidenum">
              <a:rPr lang="pl-PL" smtClean="0"/>
              <a:pPr/>
              <a:t>‹#›</a:t>
            </a:fld>
            <a:endParaRPr lang="pl-P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daty 2"/>
          <p:cNvSpPr>
            <a:spLocks noGrp="1"/>
          </p:cNvSpPr>
          <p:nvPr>
            <p:ph type="dt" sz="half" idx="10"/>
          </p:nvPr>
        </p:nvSpPr>
        <p:spPr/>
        <p:txBody>
          <a:bodyPr/>
          <a:lstStyle/>
          <a:p>
            <a:fld id="{A7A6AE23-BD51-49D3-A018-98F3F7CF3429}" type="datetimeFigureOut">
              <a:rPr lang="pl-PL" smtClean="0"/>
              <a:pPr/>
              <a:t>2012-11-30</a:t>
            </a:fld>
            <a:endParaRPr lang="pl-PL"/>
          </a:p>
        </p:txBody>
      </p:sp>
      <p:sp>
        <p:nvSpPr>
          <p:cNvPr id="4" name="Symbol zastępczy stopki 3"/>
          <p:cNvSpPr>
            <a:spLocks noGrp="1"/>
          </p:cNvSpPr>
          <p:nvPr>
            <p:ph type="ftr" sz="quarter" idx="11"/>
          </p:nvPr>
        </p:nvSpPr>
        <p:spPr/>
        <p:txBody>
          <a:bodyPr/>
          <a:lstStyle/>
          <a:p>
            <a:endParaRPr lang="pl-PL"/>
          </a:p>
        </p:txBody>
      </p:sp>
      <p:sp>
        <p:nvSpPr>
          <p:cNvPr id="5" name="Symbol zastępczy numeru slajdu 4"/>
          <p:cNvSpPr>
            <a:spLocks noGrp="1"/>
          </p:cNvSpPr>
          <p:nvPr>
            <p:ph type="sldNum" sz="quarter" idx="12"/>
          </p:nvPr>
        </p:nvSpPr>
        <p:spPr/>
        <p:txBody>
          <a:bodyPr/>
          <a:lstStyle/>
          <a:p>
            <a:fld id="{0F21BEC2-E754-48B4-B455-42E7DAC7996D}" type="slidenum">
              <a:rPr lang="pl-PL" smtClean="0"/>
              <a:pPr/>
              <a:t>‹#›</a:t>
            </a:fld>
            <a:endParaRPr lang="pl-P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A7A6AE23-BD51-49D3-A018-98F3F7CF3429}" type="datetimeFigureOut">
              <a:rPr lang="pl-PL" smtClean="0"/>
              <a:pPr/>
              <a:t>2012-11-30</a:t>
            </a:fld>
            <a:endParaRPr lang="pl-PL"/>
          </a:p>
        </p:txBody>
      </p:sp>
      <p:sp>
        <p:nvSpPr>
          <p:cNvPr id="3" name="Symbol zastępczy stopki 2"/>
          <p:cNvSpPr>
            <a:spLocks noGrp="1"/>
          </p:cNvSpPr>
          <p:nvPr>
            <p:ph type="ftr" sz="quarter" idx="11"/>
          </p:nvPr>
        </p:nvSpPr>
        <p:spPr/>
        <p:txBody>
          <a:bodyPr/>
          <a:lstStyle/>
          <a:p>
            <a:endParaRPr lang="pl-PL"/>
          </a:p>
        </p:txBody>
      </p:sp>
      <p:sp>
        <p:nvSpPr>
          <p:cNvPr id="4" name="Symbol zastępczy numeru slajdu 3"/>
          <p:cNvSpPr>
            <a:spLocks noGrp="1"/>
          </p:cNvSpPr>
          <p:nvPr>
            <p:ph type="sldNum" sz="quarter" idx="12"/>
          </p:nvPr>
        </p:nvSpPr>
        <p:spPr/>
        <p:txBody>
          <a:bodyPr/>
          <a:lstStyle/>
          <a:p>
            <a:fld id="{0F21BEC2-E754-48B4-B455-42E7DAC7996D}" type="slidenum">
              <a:rPr lang="pl-PL" smtClean="0"/>
              <a:pPr/>
              <a:t>‹#›</a:t>
            </a:fld>
            <a:endParaRPr lang="pl-P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smtClean="0"/>
              <a:t>Kliknij, aby edytować styl</a:t>
            </a:r>
            <a:endParaRPr lang="pl-PL"/>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p>
            <a:fld id="{A7A6AE23-BD51-49D3-A018-98F3F7CF3429}" type="datetimeFigureOut">
              <a:rPr lang="pl-PL" smtClean="0"/>
              <a:pPr/>
              <a:t>2012-11-30</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0F21BEC2-E754-48B4-B455-42E7DAC7996D}" type="slidenum">
              <a:rPr lang="pl-PL" smtClean="0"/>
              <a:pPr/>
              <a:t>‹#›</a:t>
            </a:fld>
            <a:endParaRPr lang="pl-P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smtClean="0"/>
              <a:t>Kliknij, aby edytować styl</a:t>
            </a:r>
            <a:endParaRPr lang="pl-PL"/>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p>
            <a:fld id="{A7A6AE23-BD51-49D3-A018-98F3F7CF3429}" type="datetimeFigureOut">
              <a:rPr lang="pl-PL" smtClean="0"/>
              <a:pPr/>
              <a:t>2012-11-30</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0F21BEC2-E754-48B4-B455-42E7DAC7996D}" type="slidenum">
              <a:rPr lang="pl-PL" smtClean="0"/>
              <a:pPr/>
              <a:t>‹#›</a:t>
            </a:fld>
            <a:endParaRPr lang="pl-P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l-PL" smtClean="0"/>
              <a:t>Kliknij, aby edytować styl</a:t>
            </a:r>
            <a:endParaRPr lang="pl-PL"/>
          </a:p>
        </p:txBody>
      </p:sp>
      <p:sp>
        <p:nvSpPr>
          <p:cNvPr id="3" name="Symbol zastępczy tekst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A6AE23-BD51-49D3-A018-98F3F7CF3429}" type="datetimeFigureOut">
              <a:rPr lang="pl-PL" smtClean="0"/>
              <a:pPr/>
              <a:t>2012-11-30</a:t>
            </a:fld>
            <a:endParaRPr lang="pl-PL"/>
          </a:p>
        </p:txBody>
      </p:sp>
      <p:sp>
        <p:nvSpPr>
          <p:cNvPr id="5" name="Symbol zastępczy stopki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21BEC2-E754-48B4-B455-42E7DAC7996D}" type="slidenum">
              <a:rPr lang="pl-PL" smtClean="0"/>
              <a:pPr/>
              <a:t>‹#›</a:t>
            </a:fld>
            <a:endParaRPr lang="pl-P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0" y="0"/>
            <a:ext cx="9144000" cy="1143000"/>
          </a:xfrm>
          <a:solidFill>
            <a:schemeClr val="tx2">
              <a:lumMod val="60000"/>
              <a:lumOff val="40000"/>
            </a:schemeClr>
          </a:solidFill>
        </p:spPr>
        <p:txBody>
          <a:bodyPr/>
          <a:lstStyle/>
          <a:p>
            <a:endParaRPr lang="pl-PL" b="1" dirty="0">
              <a:solidFill>
                <a:schemeClr val="bg1">
                  <a:lumMod val="95000"/>
                </a:schemeClr>
              </a:solidFill>
            </a:endParaRPr>
          </a:p>
        </p:txBody>
      </p:sp>
      <p:sp>
        <p:nvSpPr>
          <p:cNvPr id="3" name="Symbol zastępczy zawartości 2"/>
          <p:cNvSpPr>
            <a:spLocks noGrp="1"/>
          </p:cNvSpPr>
          <p:nvPr>
            <p:ph idx="1"/>
          </p:nvPr>
        </p:nvSpPr>
        <p:spPr>
          <a:xfrm>
            <a:off x="0" y="1052736"/>
            <a:ext cx="9144000" cy="5805264"/>
          </a:xfrm>
          <a:solidFill>
            <a:schemeClr val="tx2">
              <a:lumMod val="60000"/>
              <a:lumOff val="40000"/>
            </a:schemeClr>
          </a:solidFill>
        </p:spPr>
        <p:txBody>
          <a:bodyPr/>
          <a:lstStyle/>
          <a:p>
            <a:endParaRPr lang="pl-PL" dirty="0" smtClean="0"/>
          </a:p>
          <a:p>
            <a:pPr algn="ctr">
              <a:buNone/>
            </a:pPr>
            <a:r>
              <a:rPr lang="pl-PL" sz="4000" b="1" dirty="0" smtClean="0">
                <a:solidFill>
                  <a:schemeClr val="bg1">
                    <a:lumMod val="95000"/>
                  </a:schemeClr>
                </a:solidFill>
              </a:rPr>
              <a:t>Co to jest </a:t>
            </a:r>
            <a:r>
              <a:rPr lang="pl-PL" sz="4000" b="1" dirty="0" smtClean="0">
                <a:solidFill>
                  <a:srgbClr val="FF0000"/>
                </a:solidFill>
              </a:rPr>
              <a:t>PRAWO</a:t>
            </a:r>
            <a:r>
              <a:rPr lang="pl-PL" sz="4000" b="1" dirty="0" smtClean="0">
                <a:solidFill>
                  <a:schemeClr val="bg1">
                    <a:lumMod val="95000"/>
                  </a:schemeClr>
                </a:solidFill>
              </a:rPr>
              <a:t>?</a:t>
            </a:r>
            <a:endParaRPr lang="pl-PL" sz="4000" dirty="0" smtClean="0"/>
          </a:p>
          <a:p>
            <a:pPr algn="ctr">
              <a:buNone/>
            </a:pPr>
            <a:r>
              <a:rPr lang="pl-PL" sz="1400" dirty="0" smtClean="0">
                <a:solidFill>
                  <a:schemeClr val="bg1"/>
                </a:solidFill>
              </a:rPr>
              <a:t>Agnieszka Świderek</a:t>
            </a:r>
          </a:p>
          <a:p>
            <a:pPr>
              <a:buNone/>
            </a:pPr>
            <a:endParaRPr lang="pl-PL" dirty="0" smtClean="0"/>
          </a:p>
          <a:p>
            <a:pPr algn="ctr">
              <a:buNone/>
            </a:pPr>
            <a:endParaRPr lang="pl-PL" sz="1600" dirty="0" smtClean="0"/>
          </a:p>
          <a:p>
            <a:pPr algn="ctr">
              <a:buNone/>
            </a:pPr>
            <a:r>
              <a:rPr lang="pl-PL" sz="1600" dirty="0" smtClean="0">
                <a:solidFill>
                  <a:schemeClr val="bg1"/>
                </a:solidFill>
              </a:rPr>
              <a:t>Materiały szkoleniowe projektu realizowanego przez Ośrodek Rozwoju Edukacji</a:t>
            </a:r>
            <a:br>
              <a:rPr lang="pl-PL" sz="1600" dirty="0" smtClean="0">
                <a:solidFill>
                  <a:schemeClr val="bg1"/>
                </a:solidFill>
              </a:rPr>
            </a:br>
            <a:r>
              <a:rPr lang="pl-PL" sz="1600" b="1" i="1" dirty="0" smtClean="0">
                <a:solidFill>
                  <a:schemeClr val="bg1"/>
                </a:solidFill>
              </a:rPr>
              <a:t>Edukacja prawna w podstawie programowej</a:t>
            </a:r>
            <a:endParaRPr lang="pl-PL" sz="1600" b="1" dirty="0" smtClean="0">
              <a:solidFill>
                <a:schemeClr val="bg1"/>
              </a:solidFill>
            </a:endParaRPr>
          </a:p>
          <a:p>
            <a:pPr algn="ctr">
              <a:buNone/>
            </a:pPr>
            <a:endParaRPr lang="pl-PL" sz="1600" dirty="0" smtClean="0">
              <a:solidFill>
                <a:schemeClr val="bg1">
                  <a:lumMod val="95000"/>
                </a:schemeClr>
              </a:solidFill>
            </a:endParaRPr>
          </a:p>
          <a:p>
            <a:pPr algn="ctr">
              <a:buNone/>
            </a:pPr>
            <a:endParaRPr lang="pl-PL" sz="1600" dirty="0" smtClean="0">
              <a:solidFill>
                <a:schemeClr val="bg1">
                  <a:lumMod val="95000"/>
                </a:schemeClr>
              </a:solidFill>
            </a:endParaRPr>
          </a:p>
          <a:p>
            <a:pPr algn="ctr">
              <a:buNone/>
            </a:pPr>
            <a:endParaRPr lang="pl-PL" sz="1600" dirty="0" smtClean="0">
              <a:solidFill>
                <a:schemeClr val="bg1">
                  <a:lumMod val="95000"/>
                </a:schemeClr>
              </a:solidFill>
            </a:endParaRPr>
          </a:p>
          <a:p>
            <a:pPr algn="ctr">
              <a:buNone/>
            </a:pPr>
            <a:endParaRPr lang="pl-PL" sz="1600" dirty="0" smtClean="0">
              <a:solidFill>
                <a:schemeClr val="bg1">
                  <a:lumMod val="95000"/>
                </a:schemeClr>
              </a:solidFill>
            </a:endParaRPr>
          </a:p>
          <a:p>
            <a:pPr algn="ctr">
              <a:buNone/>
            </a:pPr>
            <a:endParaRPr lang="pl-PL" sz="1600" dirty="0" smtClean="0">
              <a:solidFill>
                <a:schemeClr val="bg1">
                  <a:lumMod val="95000"/>
                </a:schemeClr>
              </a:solidFill>
            </a:endParaRPr>
          </a:p>
          <a:p>
            <a:pPr algn="ctr">
              <a:buNone/>
            </a:pPr>
            <a:endParaRPr lang="pl-PL" sz="1600" dirty="0" smtClean="0">
              <a:solidFill>
                <a:schemeClr val="bg1">
                  <a:lumMod val="95000"/>
                </a:schemeClr>
              </a:solidFill>
            </a:endParaRPr>
          </a:p>
          <a:p>
            <a:pPr algn="ctr">
              <a:buNone/>
            </a:pPr>
            <a:endParaRPr lang="pl-PL" sz="1600" dirty="0" smtClean="0">
              <a:solidFill>
                <a:schemeClr val="bg1">
                  <a:lumMod val="95000"/>
                </a:schemeClr>
              </a:solidFill>
            </a:endParaRPr>
          </a:p>
          <a:p>
            <a:pPr algn="ctr">
              <a:buNone/>
            </a:pPr>
            <a:endParaRPr lang="pl-PL" sz="1600" dirty="0" smtClean="0">
              <a:solidFill>
                <a:schemeClr val="bg1">
                  <a:lumMod val="95000"/>
                </a:schemeClr>
              </a:solidFill>
            </a:endParaRPr>
          </a:p>
          <a:p>
            <a:pPr algn="ctr">
              <a:buNone/>
            </a:pPr>
            <a:r>
              <a:rPr lang="pl-PL" sz="1400" dirty="0" smtClean="0">
                <a:solidFill>
                  <a:schemeClr val="bg1">
                    <a:lumMod val="95000"/>
                  </a:schemeClr>
                </a:solidFill>
              </a:rPr>
              <a:t>Sulejówek, 2012 r.</a:t>
            </a:r>
            <a:endParaRPr lang="pl-PL" sz="1400" dirty="0">
              <a:solidFill>
                <a:schemeClr val="bg1">
                  <a:lumMod val="9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0" y="0"/>
            <a:ext cx="9144000" cy="1556792"/>
          </a:xfrm>
          <a:solidFill>
            <a:schemeClr val="tx2"/>
          </a:solidFill>
        </p:spPr>
        <p:txBody>
          <a:bodyPr>
            <a:normAutofit/>
          </a:bodyPr>
          <a:lstStyle/>
          <a:p>
            <a:pPr algn="l"/>
            <a:r>
              <a:rPr lang="pl-PL" sz="3200" b="1" dirty="0" smtClean="0">
                <a:solidFill>
                  <a:srgbClr val="FFFF66"/>
                </a:solidFill>
              </a:rPr>
              <a:t>Prawo to… skuteczne procedury</a:t>
            </a:r>
            <a:endParaRPr lang="pl-PL" sz="3200" b="1" dirty="0">
              <a:solidFill>
                <a:srgbClr val="FFFF66"/>
              </a:solidFill>
            </a:endParaRPr>
          </a:p>
        </p:txBody>
      </p:sp>
      <p:sp>
        <p:nvSpPr>
          <p:cNvPr id="3" name="Symbol zastępczy zawartości 2"/>
          <p:cNvSpPr>
            <a:spLocks noGrp="1"/>
          </p:cNvSpPr>
          <p:nvPr>
            <p:ph idx="1"/>
          </p:nvPr>
        </p:nvSpPr>
        <p:spPr>
          <a:xfrm>
            <a:off x="0" y="1556792"/>
            <a:ext cx="9144000" cy="5301208"/>
          </a:xfrm>
          <a:solidFill>
            <a:srgbClr val="FFFF66"/>
          </a:solidFill>
        </p:spPr>
        <p:txBody>
          <a:bodyPr>
            <a:normAutofit fontScale="85000" lnSpcReduction="10000"/>
          </a:bodyPr>
          <a:lstStyle/>
          <a:p>
            <a:pPr>
              <a:buNone/>
            </a:pPr>
            <a:r>
              <a:rPr lang="pl-PL" sz="2900" b="1" dirty="0" smtClean="0">
                <a:solidFill>
                  <a:schemeClr val="tx2"/>
                </a:solidFill>
              </a:rPr>
              <a:t>	</a:t>
            </a:r>
            <a:r>
              <a:rPr lang="pl-PL" sz="2400" b="1" dirty="0" smtClean="0">
                <a:solidFill>
                  <a:schemeClr val="tx2"/>
                </a:solidFill>
              </a:rPr>
              <a:t>Ustawa z dnia 7 stycznia 1993 r. o planowaniu rodziny, ochronie płodu ludzkiego</a:t>
            </a:r>
            <a:br>
              <a:rPr lang="pl-PL" sz="2400" b="1" dirty="0" smtClean="0">
                <a:solidFill>
                  <a:schemeClr val="tx2"/>
                </a:solidFill>
              </a:rPr>
            </a:br>
            <a:r>
              <a:rPr lang="pl-PL" sz="2400" b="1" dirty="0" smtClean="0">
                <a:solidFill>
                  <a:schemeClr val="tx2"/>
                </a:solidFill>
              </a:rPr>
              <a:t>i warunkach dopuszczalności przerwania ciąży (Dz. U. z 1993 r. Nr 17 poz. 78)</a:t>
            </a:r>
          </a:p>
          <a:p>
            <a:pPr>
              <a:buNone/>
            </a:pPr>
            <a:r>
              <a:rPr lang="pl-PL" sz="2900" b="1" dirty="0" smtClean="0">
                <a:solidFill>
                  <a:schemeClr val="tx2"/>
                </a:solidFill>
              </a:rPr>
              <a:t>	</a:t>
            </a:r>
            <a:r>
              <a:rPr lang="pl-PL" sz="2400" b="1" dirty="0" smtClean="0">
                <a:solidFill>
                  <a:schemeClr val="tx2"/>
                </a:solidFill>
              </a:rPr>
              <a:t>art. 4a.</a:t>
            </a:r>
          </a:p>
          <a:p>
            <a:pPr>
              <a:buNone/>
            </a:pPr>
            <a:r>
              <a:rPr lang="pl-PL" b="1" dirty="0" smtClean="0">
                <a:solidFill>
                  <a:schemeClr val="tx2"/>
                </a:solidFill>
              </a:rPr>
              <a:t>		</a:t>
            </a:r>
            <a:r>
              <a:rPr lang="pl-PL" sz="2400" dirty="0" smtClean="0">
                <a:solidFill>
                  <a:schemeClr val="tx2"/>
                </a:solidFill>
              </a:rPr>
              <a:t>1. Przerwanie ciąży może być dokonane wyłącznie przez lekarza, w przypadku gdy:</a:t>
            </a:r>
          </a:p>
          <a:p>
            <a:pPr>
              <a:buNone/>
            </a:pPr>
            <a:endParaRPr lang="pl-PL" sz="1000" dirty="0" smtClean="0">
              <a:solidFill>
                <a:schemeClr val="tx2"/>
              </a:solidFill>
            </a:endParaRPr>
          </a:p>
          <a:p>
            <a:pPr>
              <a:buNone/>
            </a:pPr>
            <a:r>
              <a:rPr lang="pl-PL" sz="2400" dirty="0" smtClean="0">
                <a:solidFill>
                  <a:schemeClr val="tx2"/>
                </a:solidFill>
              </a:rPr>
              <a:t>1)	ciąża stanowi zagrożenie dla życia lub zdrowia kobiety ciężarnej,</a:t>
            </a:r>
          </a:p>
          <a:p>
            <a:pPr>
              <a:buNone/>
            </a:pPr>
            <a:r>
              <a:rPr lang="pl-PL" sz="2400" dirty="0" smtClean="0">
                <a:solidFill>
                  <a:schemeClr val="tx2"/>
                </a:solidFill>
              </a:rPr>
              <a:t>2)	badania prenatalne lub inne przesłanki medyczne wskazują na duże prawdopodobieństwo ciężkiego i nieodwracalnego upośledzenia płodu albo nieuleczalnej choroby zagrażającej  jego życiu,</a:t>
            </a:r>
          </a:p>
          <a:p>
            <a:pPr marL="514350" indent="-514350">
              <a:buAutoNum type="arabicParenR" startAt="3"/>
            </a:pPr>
            <a:r>
              <a:rPr lang="pl-PL" sz="2400" dirty="0" smtClean="0">
                <a:solidFill>
                  <a:schemeClr val="tx2"/>
                </a:solidFill>
              </a:rPr>
              <a:t>zachodzi uzasadnione podejrzenie, że ciąża powstała w wyniku czynu zabronionego.</a:t>
            </a:r>
          </a:p>
          <a:p>
            <a:pPr marL="514350" indent="-514350">
              <a:buNone/>
            </a:pPr>
            <a:endParaRPr lang="pl-PL" sz="1000" dirty="0" smtClean="0">
              <a:solidFill>
                <a:schemeClr val="tx2"/>
              </a:solidFill>
            </a:endParaRPr>
          </a:p>
          <a:p>
            <a:pPr>
              <a:buNone/>
            </a:pPr>
            <a:r>
              <a:rPr lang="pl-PL" sz="2600" dirty="0" smtClean="0">
                <a:solidFill>
                  <a:schemeClr val="tx2"/>
                </a:solidFill>
              </a:rPr>
              <a:t>             </a:t>
            </a:r>
            <a:r>
              <a:rPr lang="pl-PL" sz="2400" dirty="0" smtClean="0">
                <a:solidFill>
                  <a:schemeClr val="tx2"/>
                </a:solidFill>
              </a:rPr>
              <a:t>2. W przypadkach określonych w ust. 1 </a:t>
            </a:r>
            <a:r>
              <a:rPr lang="pl-PL" sz="2400" dirty="0" err="1" smtClean="0">
                <a:solidFill>
                  <a:schemeClr val="tx2"/>
                </a:solidFill>
              </a:rPr>
              <a:t>pkt</a:t>
            </a:r>
            <a:r>
              <a:rPr lang="pl-PL" sz="2400" dirty="0" smtClean="0">
                <a:solidFill>
                  <a:schemeClr val="tx2"/>
                </a:solidFill>
              </a:rPr>
              <a:t> 2 przerwanie ciąży jest dopuszczalne do chwili osiągnięcia przez płód zdolności do samodzielnego życia poza organizmem kobiety ciężarnej; w przypadku określonym w ust. 1 </a:t>
            </a:r>
            <a:r>
              <a:rPr lang="pl-PL" sz="2400" dirty="0" err="1" smtClean="0">
                <a:solidFill>
                  <a:schemeClr val="tx2"/>
                </a:solidFill>
              </a:rPr>
              <a:t>pkt</a:t>
            </a:r>
            <a:r>
              <a:rPr lang="pl-PL" sz="2400" dirty="0" smtClean="0">
                <a:solidFill>
                  <a:schemeClr val="tx2"/>
                </a:solidFill>
              </a:rPr>
              <a:t> 3, jeżeli od początku ciąży nie upłynęło więcej niż 12 tygodni</a:t>
            </a:r>
            <a:r>
              <a:rPr lang="pl-PL" sz="2600" dirty="0" smtClean="0">
                <a:solidFill>
                  <a:schemeClr val="tx2"/>
                </a:solidFill>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0" y="0"/>
            <a:ext cx="9144000" cy="1417638"/>
          </a:xfrm>
          <a:solidFill>
            <a:schemeClr val="tx2"/>
          </a:solidFill>
        </p:spPr>
        <p:txBody>
          <a:bodyPr>
            <a:normAutofit/>
          </a:bodyPr>
          <a:lstStyle/>
          <a:p>
            <a:r>
              <a:rPr lang="pl-PL" sz="3000" b="1" dirty="0" smtClean="0">
                <a:solidFill>
                  <a:srgbClr val="FFFF66"/>
                </a:solidFill>
              </a:rPr>
              <a:t>Wyrok ETPC w sprawie </a:t>
            </a:r>
            <a:r>
              <a:rPr lang="pl-PL" sz="3000" b="1" i="1" dirty="0" smtClean="0">
                <a:solidFill>
                  <a:srgbClr val="FF0000"/>
                </a:solidFill>
              </a:rPr>
              <a:t>Tysiąc przeciwko Polsce</a:t>
            </a:r>
            <a:r>
              <a:rPr lang="pl-PL" sz="3000" b="1" dirty="0" smtClean="0">
                <a:solidFill>
                  <a:srgbClr val="FFFF66"/>
                </a:solidFill>
              </a:rPr>
              <a:t/>
            </a:r>
            <a:br>
              <a:rPr lang="pl-PL" sz="3000" b="1" dirty="0" smtClean="0">
                <a:solidFill>
                  <a:srgbClr val="FFFF66"/>
                </a:solidFill>
              </a:rPr>
            </a:br>
            <a:r>
              <a:rPr lang="pl-PL" sz="3000" b="1" dirty="0" smtClean="0">
                <a:solidFill>
                  <a:srgbClr val="FFFF66"/>
                </a:solidFill>
              </a:rPr>
              <a:t>Nr 5410/0</a:t>
            </a:r>
            <a:r>
              <a:rPr lang="pl-PL" sz="3000" dirty="0" smtClean="0">
                <a:solidFill>
                  <a:srgbClr val="FFFF66"/>
                </a:solidFill>
              </a:rPr>
              <a:t>3</a:t>
            </a:r>
          </a:p>
        </p:txBody>
      </p:sp>
      <p:sp>
        <p:nvSpPr>
          <p:cNvPr id="3" name="Symbol zastępczy zawartości 2"/>
          <p:cNvSpPr>
            <a:spLocks noGrp="1"/>
          </p:cNvSpPr>
          <p:nvPr>
            <p:ph idx="1"/>
          </p:nvPr>
        </p:nvSpPr>
        <p:spPr>
          <a:xfrm>
            <a:off x="0" y="1412776"/>
            <a:ext cx="9144000" cy="5445224"/>
          </a:xfrm>
          <a:solidFill>
            <a:srgbClr val="FFFF66"/>
          </a:solidFill>
        </p:spPr>
        <p:txBody>
          <a:bodyPr>
            <a:normAutofit/>
          </a:bodyPr>
          <a:lstStyle/>
          <a:p>
            <a:pPr algn="ctr">
              <a:buNone/>
            </a:pPr>
            <a:endParaRPr lang="pl-PL" sz="1000" dirty="0" smtClean="0"/>
          </a:p>
          <a:p>
            <a:pPr algn="ctr">
              <a:buNone/>
            </a:pPr>
            <a:r>
              <a:rPr lang="pl-PL" sz="2200" b="1" dirty="0" smtClean="0">
                <a:solidFill>
                  <a:schemeClr val="tx2"/>
                </a:solidFill>
              </a:rPr>
              <a:t>Konwencja o ochronie Praw Człowieka i Podstawowych Wolności</a:t>
            </a:r>
            <a:endParaRPr lang="pl-PL" sz="1400" dirty="0" smtClean="0">
              <a:solidFill>
                <a:schemeClr val="tx2"/>
              </a:solidFill>
            </a:endParaRPr>
          </a:p>
          <a:p>
            <a:pPr algn="ctr">
              <a:buNone/>
            </a:pPr>
            <a:endParaRPr lang="pl-PL" sz="1000" dirty="0" smtClean="0">
              <a:solidFill>
                <a:schemeClr val="tx2"/>
              </a:solidFill>
            </a:endParaRPr>
          </a:p>
          <a:p>
            <a:pPr algn="ctr">
              <a:buNone/>
            </a:pPr>
            <a:r>
              <a:rPr lang="pl-PL" sz="2200" b="1" dirty="0" smtClean="0">
                <a:solidFill>
                  <a:schemeClr val="tx2"/>
                </a:solidFill>
              </a:rPr>
              <a:t>Europejski Trybunał Praw Człowieka w Strasburgu</a:t>
            </a:r>
          </a:p>
          <a:p>
            <a:pPr algn="ctr">
              <a:buNone/>
            </a:pPr>
            <a:endParaRPr lang="pl-PL" sz="1000" dirty="0" smtClean="0">
              <a:solidFill>
                <a:schemeClr val="tx2"/>
              </a:solidFill>
            </a:endParaRPr>
          </a:p>
          <a:p>
            <a:pPr>
              <a:buNone/>
            </a:pPr>
            <a:endParaRPr lang="pl-PL" sz="1000" dirty="0" smtClean="0">
              <a:solidFill>
                <a:schemeClr val="tx2"/>
              </a:solidFill>
            </a:endParaRPr>
          </a:p>
          <a:p>
            <a:pPr>
              <a:buNone/>
            </a:pPr>
            <a:r>
              <a:rPr lang="pl-PL" sz="2000" dirty="0" smtClean="0">
                <a:solidFill>
                  <a:schemeClr val="tx2"/>
                </a:solidFill>
              </a:rPr>
              <a:t>	Polska nie wypełniła obowiązku dotyczącego zapewnienia </a:t>
            </a:r>
            <a:r>
              <a:rPr lang="pl-PL" sz="2000" b="1" dirty="0" smtClean="0">
                <a:solidFill>
                  <a:srgbClr val="FF0000"/>
                </a:solidFill>
              </a:rPr>
              <a:t>efektywnego</a:t>
            </a:r>
            <a:r>
              <a:rPr lang="pl-PL" sz="2000" dirty="0" smtClean="0">
                <a:solidFill>
                  <a:schemeClr val="tx2"/>
                </a:solidFill>
              </a:rPr>
              <a:t> poszanowania życia prywatnego skarżącej:</a:t>
            </a:r>
          </a:p>
          <a:p>
            <a:pPr>
              <a:buNone/>
            </a:pPr>
            <a:endParaRPr lang="pl-PL" sz="800" dirty="0" smtClean="0">
              <a:solidFill>
                <a:schemeClr val="tx2"/>
              </a:solidFill>
            </a:endParaRPr>
          </a:p>
          <a:p>
            <a:r>
              <a:rPr lang="pl-PL" sz="2000" dirty="0" smtClean="0">
                <a:solidFill>
                  <a:schemeClr val="tx2"/>
                </a:solidFill>
              </a:rPr>
              <a:t>istniejące w Polsce</a:t>
            </a:r>
            <a:r>
              <a:rPr lang="pl-PL" sz="2000" dirty="0" smtClean="0"/>
              <a:t> </a:t>
            </a:r>
            <a:r>
              <a:rPr lang="pl-PL" sz="2000" b="1" dirty="0" smtClean="0">
                <a:solidFill>
                  <a:srgbClr val="FF0000"/>
                </a:solidFill>
              </a:rPr>
              <a:t>procedury</a:t>
            </a:r>
            <a:r>
              <a:rPr lang="pl-PL" sz="2000" dirty="0" smtClean="0">
                <a:solidFill>
                  <a:schemeClr val="tx2"/>
                </a:solidFill>
              </a:rPr>
              <a:t>, dotyczące uzyskania zgody na dokonanie zabiegu przerywania ciąży, nie uwzględniają sytuacji, w której istnieje spór między kobietą ciężarną a jej lekarzami lub pomiędzy samymi lekarzami;</a:t>
            </a:r>
          </a:p>
          <a:p>
            <a:pPr>
              <a:buNone/>
            </a:pPr>
            <a:endParaRPr lang="pl-PL" sz="800" dirty="0" smtClean="0">
              <a:solidFill>
                <a:schemeClr val="tx2"/>
              </a:solidFill>
            </a:endParaRPr>
          </a:p>
          <a:p>
            <a:r>
              <a:rPr lang="pl-PL" sz="2000" dirty="0" smtClean="0">
                <a:solidFill>
                  <a:schemeClr val="tx2"/>
                </a:solidFill>
              </a:rPr>
              <a:t>polskie przepisy nie przewidują żadnych środków prawnych na rozstrzygnięcie takich sporów i w związku z tym nie mogą być uznane za efektywne według </a:t>
            </a:r>
            <a:r>
              <a:rPr lang="pl-PL" sz="2000" b="1" dirty="0" smtClean="0">
                <a:solidFill>
                  <a:srgbClr val="FF0000"/>
                </a:solidFill>
              </a:rPr>
              <a:t>standardów</a:t>
            </a:r>
            <a:r>
              <a:rPr lang="pl-PL" sz="2000" dirty="0" smtClean="0">
                <a:solidFill>
                  <a:schemeClr val="tx2"/>
                </a:solidFill>
              </a:rPr>
              <a:t> Konwencji.</a:t>
            </a:r>
            <a:endParaRPr lang="pl-PL" sz="1000" dirty="0" smtClean="0"/>
          </a:p>
        </p:txBody>
      </p:sp>
      <p:sp>
        <p:nvSpPr>
          <p:cNvPr id="4" name="pole tekstowe 3"/>
          <p:cNvSpPr txBox="1"/>
          <p:nvPr/>
        </p:nvSpPr>
        <p:spPr>
          <a:xfrm>
            <a:off x="107504" y="2852936"/>
            <a:ext cx="8856984" cy="3139321"/>
          </a:xfrm>
          <a:prstGeom prst="rect">
            <a:avLst/>
          </a:prstGeom>
          <a:solidFill>
            <a:schemeClr val="tx2"/>
          </a:solidFill>
          <a:ln w="28575">
            <a:solidFill>
              <a:srgbClr val="FF0000"/>
            </a:solidFill>
          </a:ln>
        </p:spPr>
        <p:txBody>
          <a:bodyPr wrap="square" rtlCol="0">
            <a:spAutoFit/>
          </a:bodyPr>
          <a:lstStyle/>
          <a:p>
            <a:endParaRPr lang="pl-PL" b="1" dirty="0" smtClean="0">
              <a:solidFill>
                <a:srgbClr val="FFFF66"/>
              </a:solidFill>
            </a:endParaRPr>
          </a:p>
          <a:p>
            <a:pPr algn="just"/>
            <a:r>
              <a:rPr lang="pl-PL" b="1" dirty="0" smtClean="0">
                <a:solidFill>
                  <a:srgbClr val="FFFF66"/>
                </a:solidFill>
              </a:rPr>
              <a:t>Trybunał nie wypowiadał się na temat tego, czy skarżącej przysługiwało prawo do aborcji, nie oceniał też, czy decyzja lekarza o odmowie dokonania aborcji była słuszna.</a:t>
            </a:r>
          </a:p>
          <a:p>
            <a:pPr algn="just"/>
            <a:endParaRPr lang="pl-PL" b="1" dirty="0" smtClean="0">
              <a:solidFill>
                <a:srgbClr val="FFFF66"/>
              </a:solidFill>
            </a:endParaRPr>
          </a:p>
          <a:p>
            <a:pPr algn="just"/>
            <a:r>
              <a:rPr lang="pl-PL" b="1" dirty="0" smtClean="0">
                <a:solidFill>
                  <a:srgbClr val="FFFF66"/>
                </a:solidFill>
              </a:rPr>
              <a:t>Trybunał stwierdził, że </a:t>
            </a:r>
            <a:r>
              <a:rPr lang="pl-PL" b="1" dirty="0" smtClean="0">
                <a:solidFill>
                  <a:srgbClr val="FF0000"/>
                </a:solidFill>
              </a:rPr>
              <a:t>państwo polskie nie zagwarantowało skarżącej stosownych procedur </a:t>
            </a:r>
            <a:r>
              <a:rPr lang="pl-PL" b="1" dirty="0" smtClean="0">
                <a:solidFill>
                  <a:srgbClr val="FFFF66"/>
                </a:solidFill>
              </a:rPr>
              <a:t>do wniesienie odwołania od decyzji lekarza.</a:t>
            </a:r>
          </a:p>
          <a:p>
            <a:pPr algn="just"/>
            <a:endParaRPr lang="pl-PL" b="1" dirty="0" smtClean="0">
              <a:solidFill>
                <a:srgbClr val="FFFF66"/>
              </a:solidFill>
            </a:endParaRPr>
          </a:p>
          <a:p>
            <a:pPr algn="just"/>
            <a:r>
              <a:rPr lang="pl-PL" b="1" dirty="0" smtClean="0">
                <a:solidFill>
                  <a:srgbClr val="FFFF66"/>
                </a:solidFill>
              </a:rPr>
              <a:t>Władza ustawodawcza zalegalizowała aborcję w pewnych sytuacjach, ale nie zapewniła właściwych ram organizacyjnych : szybkości postępowania, procedury odwołania się</a:t>
            </a:r>
            <a:br>
              <a:rPr lang="pl-PL" b="1" dirty="0" smtClean="0">
                <a:solidFill>
                  <a:srgbClr val="FFFF66"/>
                </a:solidFill>
              </a:rPr>
            </a:br>
            <a:r>
              <a:rPr lang="pl-PL" b="1" dirty="0" smtClean="0">
                <a:solidFill>
                  <a:srgbClr val="FFFF66"/>
                </a:solidFill>
              </a:rPr>
              <a:t>od decyzji lekarza.</a:t>
            </a:r>
          </a:p>
          <a:p>
            <a:endParaRPr lang="pl-PL" b="1" dirty="0">
              <a:solidFill>
                <a:srgbClr val="FFFF66"/>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0" y="0"/>
            <a:ext cx="9144000" cy="1417638"/>
          </a:xfrm>
          <a:solidFill>
            <a:schemeClr val="tx2"/>
          </a:solidFill>
        </p:spPr>
        <p:txBody>
          <a:bodyPr>
            <a:normAutofit/>
          </a:bodyPr>
          <a:lstStyle/>
          <a:p>
            <a:r>
              <a:rPr lang="pl-PL" sz="3000" b="1" dirty="0" smtClean="0">
                <a:solidFill>
                  <a:srgbClr val="FFFF66"/>
                </a:solidFill>
              </a:rPr>
              <a:t>Wyrok ETPC w sprawie </a:t>
            </a:r>
            <a:r>
              <a:rPr lang="pl-PL" sz="3000" b="1" i="1" dirty="0" smtClean="0">
                <a:solidFill>
                  <a:srgbClr val="FF0000"/>
                </a:solidFill>
              </a:rPr>
              <a:t>P. oraz S. przeciwko Polsce</a:t>
            </a:r>
            <a:r>
              <a:rPr lang="pl-PL" sz="3000" b="1" dirty="0" smtClean="0">
                <a:solidFill>
                  <a:srgbClr val="FFFF66"/>
                </a:solidFill>
              </a:rPr>
              <a:t/>
            </a:r>
            <a:br>
              <a:rPr lang="pl-PL" sz="3000" b="1" dirty="0" smtClean="0">
                <a:solidFill>
                  <a:srgbClr val="FFFF66"/>
                </a:solidFill>
              </a:rPr>
            </a:br>
            <a:r>
              <a:rPr lang="pl-PL" sz="3000" b="1" dirty="0" smtClean="0">
                <a:solidFill>
                  <a:srgbClr val="FFFF66"/>
                </a:solidFill>
              </a:rPr>
              <a:t>Nr 57375/08</a:t>
            </a:r>
            <a:endParaRPr lang="pl-PL" sz="3000" b="1" dirty="0">
              <a:solidFill>
                <a:srgbClr val="FFFF66"/>
              </a:solidFill>
            </a:endParaRPr>
          </a:p>
        </p:txBody>
      </p:sp>
      <p:sp>
        <p:nvSpPr>
          <p:cNvPr id="3" name="Symbol zastępczy zawartości 2"/>
          <p:cNvSpPr>
            <a:spLocks noGrp="1"/>
          </p:cNvSpPr>
          <p:nvPr>
            <p:ph idx="1"/>
          </p:nvPr>
        </p:nvSpPr>
        <p:spPr>
          <a:xfrm>
            <a:off x="0" y="1412776"/>
            <a:ext cx="9144000" cy="5445224"/>
          </a:xfrm>
          <a:solidFill>
            <a:srgbClr val="FFFF66"/>
          </a:solidFill>
        </p:spPr>
        <p:txBody>
          <a:bodyPr/>
          <a:lstStyle/>
          <a:p>
            <a:pPr>
              <a:buNone/>
            </a:pPr>
            <a:endParaRPr lang="pl-PL" sz="1000" dirty="0" smtClean="0">
              <a:solidFill>
                <a:schemeClr val="tx2"/>
              </a:solidFill>
            </a:endParaRPr>
          </a:p>
          <a:p>
            <a:pPr algn="ctr">
              <a:buNone/>
            </a:pPr>
            <a:r>
              <a:rPr lang="pl-PL" sz="2400" b="1" dirty="0" smtClean="0">
                <a:solidFill>
                  <a:srgbClr val="FF0000"/>
                </a:solidFill>
              </a:rPr>
              <a:t>30 października 2012 r.</a:t>
            </a:r>
          </a:p>
          <a:p>
            <a:pPr algn="ctr">
              <a:buNone/>
            </a:pPr>
            <a:endParaRPr lang="pl-PL" sz="800" b="1" dirty="0" smtClean="0">
              <a:solidFill>
                <a:schemeClr val="tx2"/>
              </a:solidFill>
            </a:endParaRPr>
          </a:p>
          <a:p>
            <a:pPr algn="ctr">
              <a:buNone/>
            </a:pPr>
            <a:r>
              <a:rPr lang="pl-PL" sz="2200" b="1" dirty="0" smtClean="0">
                <a:solidFill>
                  <a:schemeClr val="tx2"/>
                </a:solidFill>
              </a:rPr>
              <a:t>Konwencja o ochronie Praw Człowieka i Podstawowych Wolności</a:t>
            </a:r>
            <a:endParaRPr lang="pl-PL" sz="2200" dirty="0" smtClean="0">
              <a:solidFill>
                <a:schemeClr val="tx2"/>
              </a:solidFill>
            </a:endParaRPr>
          </a:p>
          <a:p>
            <a:pPr algn="ctr">
              <a:buNone/>
            </a:pPr>
            <a:endParaRPr lang="pl-PL" sz="800" dirty="0" smtClean="0">
              <a:solidFill>
                <a:schemeClr val="tx2"/>
              </a:solidFill>
            </a:endParaRPr>
          </a:p>
          <a:p>
            <a:pPr algn="ctr">
              <a:buNone/>
            </a:pPr>
            <a:r>
              <a:rPr lang="pl-PL" sz="2200" b="1" dirty="0" smtClean="0">
                <a:solidFill>
                  <a:schemeClr val="tx2"/>
                </a:solidFill>
              </a:rPr>
              <a:t>Europejski Trybunał Praw Człowieka w Strasburgu</a:t>
            </a:r>
          </a:p>
          <a:p>
            <a:pPr algn="ctr">
              <a:buNone/>
            </a:pPr>
            <a:endParaRPr lang="pl-PL" sz="2200" dirty="0" smtClean="0">
              <a:solidFill>
                <a:schemeClr val="tx2"/>
              </a:solidFill>
            </a:endParaRPr>
          </a:p>
          <a:p>
            <a:r>
              <a:rPr lang="pl-PL" sz="2000" b="1" dirty="0" smtClean="0">
                <a:solidFill>
                  <a:srgbClr val="FF0000"/>
                </a:solidFill>
              </a:rPr>
              <a:t>brak jasnych procedur </a:t>
            </a:r>
            <a:r>
              <a:rPr lang="pl-PL" sz="2000" dirty="0" smtClean="0">
                <a:solidFill>
                  <a:schemeClr val="tx2"/>
                </a:solidFill>
              </a:rPr>
              <a:t>na wypadek sporu pomiędzy kobietą chcącą przeprowadzić legalną aborcję a lekarzem,</a:t>
            </a:r>
          </a:p>
          <a:p>
            <a:pPr>
              <a:buNone/>
            </a:pPr>
            <a:endParaRPr lang="pl-PL" sz="800" dirty="0" smtClean="0">
              <a:solidFill>
                <a:schemeClr val="tx2"/>
              </a:solidFill>
            </a:endParaRPr>
          </a:p>
          <a:p>
            <a:r>
              <a:rPr lang="pl-PL" sz="2000" b="1" dirty="0" smtClean="0">
                <a:solidFill>
                  <a:srgbClr val="FF0000"/>
                </a:solidFill>
              </a:rPr>
              <a:t>opieszałe działanie opieki medycznej </a:t>
            </a:r>
            <a:r>
              <a:rPr lang="pl-PL" sz="2000" dirty="0" smtClean="0">
                <a:solidFill>
                  <a:schemeClr val="tx2"/>
                </a:solidFill>
              </a:rPr>
              <a:t>oraz przekazywanie nierzetelnych informacji  dot. m.in. warunków przeprowadzenia aborcji, ustalenia osoby uprawnionej</a:t>
            </a:r>
            <a:br>
              <a:rPr lang="pl-PL" sz="2000" dirty="0" smtClean="0">
                <a:solidFill>
                  <a:schemeClr val="tx2"/>
                </a:solidFill>
              </a:rPr>
            </a:br>
            <a:r>
              <a:rPr lang="pl-PL" sz="2000" dirty="0" smtClean="0">
                <a:solidFill>
                  <a:schemeClr val="tx2"/>
                </a:solidFill>
              </a:rPr>
              <a:t>do wyrażenia zgody na jej przeprowadzenie, zaprowadzenie zainteresowanej</a:t>
            </a:r>
            <a:br>
              <a:rPr lang="pl-PL" sz="2000" dirty="0" smtClean="0">
                <a:solidFill>
                  <a:schemeClr val="tx2"/>
                </a:solidFill>
              </a:rPr>
            </a:br>
            <a:r>
              <a:rPr lang="pl-PL" sz="2000" dirty="0" smtClean="0">
                <a:solidFill>
                  <a:schemeClr val="tx2"/>
                </a:solidFill>
              </a:rPr>
              <a:t>na rozmowę do księdza;</a:t>
            </a:r>
          </a:p>
          <a:p>
            <a:pPr>
              <a:buNone/>
            </a:pPr>
            <a:endParaRPr lang="pl-PL" sz="800" dirty="0" smtClean="0">
              <a:solidFill>
                <a:schemeClr val="tx2"/>
              </a:solidFill>
            </a:endParaRPr>
          </a:p>
          <a:p>
            <a:pPr algn="ctr">
              <a:buNone/>
            </a:pPr>
            <a:r>
              <a:rPr lang="pl-PL" sz="2000" b="1" dirty="0" smtClean="0">
                <a:solidFill>
                  <a:srgbClr val="FF0000"/>
                </a:solidFill>
              </a:rPr>
              <a:t>„</a:t>
            </a:r>
            <a:r>
              <a:rPr lang="pl-PL" sz="2000" b="1" i="1" dirty="0" smtClean="0">
                <a:solidFill>
                  <a:srgbClr val="FF0000"/>
                </a:solidFill>
              </a:rPr>
              <a:t>(…) jeżeli państwo dopuszcza jakąś procedurę, to jednocześnie musi zapewnić warunki do jej zastosowania.</a:t>
            </a:r>
            <a:r>
              <a:rPr lang="pl-PL" sz="2000" b="1" dirty="0" smtClean="0">
                <a:solidFill>
                  <a:srgbClr val="FF0000"/>
                </a:solidFill>
              </a:rPr>
              <a:t>” </a:t>
            </a:r>
            <a:r>
              <a:rPr lang="pl-PL" sz="1400" i="1" dirty="0" err="1" smtClean="0">
                <a:solidFill>
                  <a:srgbClr val="FF0000"/>
                </a:solidFill>
              </a:rPr>
              <a:t>E.Łętowska</a:t>
            </a:r>
            <a:endParaRPr lang="pl-PL" sz="1400" i="1" dirty="0" smtClean="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tx2"/>
          </a:solidFill>
        </p:spPr>
        <p:txBody>
          <a:bodyPr/>
          <a:lstStyle/>
          <a:p>
            <a:pPr algn="l"/>
            <a:r>
              <a:rPr lang="pl-PL" b="1" dirty="0" smtClean="0">
                <a:solidFill>
                  <a:schemeClr val="bg1">
                    <a:lumMod val="95000"/>
                  </a:schemeClr>
                </a:solidFill>
              </a:rPr>
              <a:t>Prawo to…</a:t>
            </a:r>
            <a:endParaRPr lang="pl-PL" dirty="0"/>
          </a:p>
        </p:txBody>
      </p:sp>
      <p:sp>
        <p:nvSpPr>
          <p:cNvPr id="3" name="Symbol zastępczy zawartości 2"/>
          <p:cNvSpPr>
            <a:spLocks noGrp="1"/>
          </p:cNvSpPr>
          <p:nvPr>
            <p:ph idx="1"/>
          </p:nvPr>
        </p:nvSpPr>
        <p:spPr>
          <a:solidFill>
            <a:schemeClr val="tx2">
              <a:lumMod val="60000"/>
              <a:lumOff val="40000"/>
            </a:schemeClr>
          </a:solidFill>
        </p:spPr>
        <p:txBody>
          <a:bodyPr/>
          <a:lstStyle/>
          <a:p>
            <a:pPr>
              <a:buNone/>
            </a:pPr>
            <a:endParaRPr lang="pl-PL" dirty="0" smtClean="0"/>
          </a:p>
          <a:p>
            <a:pPr>
              <a:buNone/>
            </a:pPr>
            <a:endParaRPr lang="pl-PL" sz="1000" dirty="0" smtClean="0"/>
          </a:p>
          <a:p>
            <a:pPr algn="ctr">
              <a:buNone/>
            </a:pPr>
            <a:r>
              <a:rPr lang="pl-PL" sz="5500" b="1" dirty="0" smtClean="0">
                <a:solidFill>
                  <a:schemeClr val="bg1"/>
                </a:solidFill>
              </a:rPr>
              <a:t>LITERA  i  DUCH  PRAWA</a:t>
            </a:r>
          </a:p>
          <a:p>
            <a:pPr algn="ctr">
              <a:buNone/>
            </a:pPr>
            <a:endParaRPr lang="pl-PL" sz="1000" b="1" dirty="0" smtClean="0">
              <a:solidFill>
                <a:schemeClr val="bg1"/>
              </a:solidFill>
            </a:endParaRPr>
          </a:p>
          <a:p>
            <a:pPr algn="ctr">
              <a:buNone/>
            </a:pPr>
            <a:endParaRPr lang="pl-PL" sz="1000" b="1" dirty="0" smtClean="0">
              <a:solidFill>
                <a:schemeClr val="bg1"/>
              </a:solidFill>
            </a:endParaRPr>
          </a:p>
          <a:p>
            <a:pPr algn="ctr">
              <a:buNone/>
            </a:pPr>
            <a:r>
              <a:rPr lang="pl-PL" sz="5500" b="1" dirty="0" smtClean="0">
                <a:solidFill>
                  <a:schemeClr val="bg1"/>
                </a:solidFill>
              </a:rPr>
              <a:t>STANDARDY</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0" y="0"/>
            <a:ext cx="9144000" cy="1417638"/>
          </a:xfrm>
          <a:solidFill>
            <a:schemeClr val="tx2"/>
          </a:solidFill>
        </p:spPr>
        <p:txBody>
          <a:bodyPr>
            <a:normAutofit/>
          </a:bodyPr>
          <a:lstStyle/>
          <a:p>
            <a:r>
              <a:rPr lang="pl-PL" sz="4000" b="1" dirty="0" smtClean="0">
                <a:solidFill>
                  <a:srgbClr val="FFFF66"/>
                </a:solidFill>
              </a:rPr>
              <a:t>prof. dr hab. Ewa Łętowska o prawie</a:t>
            </a:r>
            <a:endParaRPr lang="pl-PL" sz="4000" dirty="0">
              <a:solidFill>
                <a:srgbClr val="FFFF66"/>
              </a:solidFill>
            </a:endParaRPr>
          </a:p>
        </p:txBody>
      </p:sp>
      <p:sp>
        <p:nvSpPr>
          <p:cNvPr id="3" name="Symbol zastępczy zawartości 2"/>
          <p:cNvSpPr>
            <a:spLocks noGrp="1"/>
          </p:cNvSpPr>
          <p:nvPr>
            <p:ph idx="1"/>
          </p:nvPr>
        </p:nvSpPr>
        <p:spPr>
          <a:xfrm>
            <a:off x="0" y="1412776"/>
            <a:ext cx="9144000" cy="5445224"/>
          </a:xfrm>
          <a:solidFill>
            <a:srgbClr val="FFFF66"/>
          </a:solidFill>
        </p:spPr>
        <p:txBody>
          <a:bodyPr>
            <a:normAutofit/>
          </a:bodyPr>
          <a:lstStyle/>
          <a:p>
            <a:pPr algn="ctr">
              <a:buNone/>
            </a:pPr>
            <a:r>
              <a:rPr lang="pl-PL" sz="800" dirty="0" smtClean="0">
                <a:solidFill>
                  <a:srgbClr val="0070C0"/>
                </a:solidFill>
              </a:rPr>
              <a:t>	</a:t>
            </a:r>
          </a:p>
          <a:p>
            <a:pPr algn="ctr">
              <a:buNone/>
            </a:pPr>
            <a:r>
              <a:rPr lang="pl-PL" sz="2000" b="1" dirty="0" smtClean="0">
                <a:solidFill>
                  <a:schemeClr val="tx2"/>
                </a:solidFill>
              </a:rPr>
              <a:t> „prawo składa się </a:t>
            </a:r>
            <a:r>
              <a:rPr lang="pl-PL" sz="2000" b="1" dirty="0" smtClean="0">
                <a:solidFill>
                  <a:srgbClr val="FF0000"/>
                </a:solidFill>
              </a:rPr>
              <a:t>nie tylko z tekstu</a:t>
            </a:r>
            <a:r>
              <a:rPr lang="pl-PL" sz="2000" b="1" dirty="0" smtClean="0">
                <a:solidFill>
                  <a:schemeClr val="tx2"/>
                </a:solidFill>
              </a:rPr>
              <a:t>”</a:t>
            </a:r>
            <a:endParaRPr lang="pl-PL" sz="2000" dirty="0" smtClean="0">
              <a:solidFill>
                <a:srgbClr val="0070C0"/>
              </a:solidFill>
            </a:endParaRPr>
          </a:p>
          <a:p>
            <a:pPr algn="just">
              <a:buNone/>
            </a:pPr>
            <a:r>
              <a:rPr lang="pl-PL" sz="2000" b="1" dirty="0" smtClean="0">
                <a:solidFill>
                  <a:srgbClr val="0070C0"/>
                </a:solidFill>
              </a:rPr>
              <a:t>	</a:t>
            </a:r>
            <a:endParaRPr lang="pl-PL" sz="800" b="1" dirty="0" smtClean="0">
              <a:solidFill>
                <a:srgbClr val="0070C0"/>
              </a:solidFill>
            </a:endParaRPr>
          </a:p>
          <a:p>
            <a:pPr algn="just">
              <a:buNone/>
            </a:pPr>
            <a:r>
              <a:rPr lang="pl-PL" sz="800" b="1" dirty="0" smtClean="0">
                <a:solidFill>
                  <a:srgbClr val="0070C0"/>
                </a:solidFill>
              </a:rPr>
              <a:t>	</a:t>
            </a:r>
            <a:r>
              <a:rPr lang="pl-PL" sz="2000" b="1" dirty="0" smtClean="0">
                <a:solidFill>
                  <a:schemeClr val="tx2"/>
                </a:solidFill>
              </a:rPr>
              <a:t>„(…) </a:t>
            </a:r>
            <a:r>
              <a:rPr lang="pl-PL" sz="2000" b="1" dirty="0" smtClean="0">
                <a:solidFill>
                  <a:srgbClr val="FF0000"/>
                </a:solidFill>
              </a:rPr>
              <a:t>prawo</a:t>
            </a:r>
            <a:r>
              <a:rPr lang="pl-PL" sz="2000" b="1" dirty="0" smtClean="0">
                <a:solidFill>
                  <a:schemeClr val="tx2"/>
                </a:solidFill>
              </a:rPr>
              <a:t>, którego brzmienie jest nafaszerowane różnymi niedookreślonymi zwrotami, </a:t>
            </a:r>
            <a:r>
              <a:rPr lang="pl-PL" sz="2000" b="1" dirty="0" smtClean="0">
                <a:solidFill>
                  <a:srgbClr val="FF0000"/>
                </a:solidFill>
              </a:rPr>
              <a:t>musi</a:t>
            </a:r>
            <a:r>
              <a:rPr lang="pl-PL" sz="2000" b="1" dirty="0" smtClean="0">
                <a:solidFill>
                  <a:schemeClr val="tx2"/>
                </a:solidFill>
              </a:rPr>
              <a:t> dopiero </a:t>
            </a:r>
            <a:r>
              <a:rPr lang="pl-PL" sz="2000" b="1" dirty="0" smtClean="0">
                <a:solidFill>
                  <a:srgbClr val="FF0000"/>
                </a:solidFill>
              </a:rPr>
              <a:t>nabrać znaczenia</a:t>
            </a:r>
            <a:r>
              <a:rPr lang="pl-PL" sz="2000" b="1" dirty="0" smtClean="0">
                <a:solidFill>
                  <a:schemeClr val="tx2"/>
                </a:solidFill>
              </a:rPr>
              <a:t>. Nie chodzi jednak o to, że istnieją konkretne rozstrzygnięcia, lecz że z tych konkretnych rozstrzygnięć wyłania się pewna </a:t>
            </a:r>
            <a:r>
              <a:rPr lang="pl-PL" sz="2000" b="1" dirty="0" smtClean="0">
                <a:solidFill>
                  <a:srgbClr val="FF0000"/>
                </a:solidFill>
              </a:rPr>
              <a:t>wizja</a:t>
            </a:r>
            <a:r>
              <a:rPr lang="pl-PL" sz="2000" b="1" dirty="0" smtClean="0">
                <a:solidFill>
                  <a:schemeClr val="tx2"/>
                </a:solidFill>
              </a:rPr>
              <a:t>, </a:t>
            </a:r>
            <a:r>
              <a:rPr lang="pl-PL" sz="2000" b="1" dirty="0" smtClean="0">
                <a:solidFill>
                  <a:srgbClr val="FF0000"/>
                </a:solidFill>
              </a:rPr>
              <a:t>wzorzec</a:t>
            </a:r>
            <a:r>
              <a:rPr lang="pl-PL" sz="2000" b="1" dirty="0" smtClean="0">
                <a:solidFill>
                  <a:schemeClr val="tx2"/>
                </a:solidFill>
              </a:rPr>
              <a:t>.”</a:t>
            </a:r>
            <a:endParaRPr lang="pl-PL" sz="1000" dirty="0" smtClean="0"/>
          </a:p>
          <a:p>
            <a:pPr algn="just">
              <a:buNone/>
            </a:pPr>
            <a:endParaRPr lang="pl-PL" sz="1000" dirty="0" smtClean="0"/>
          </a:p>
          <a:p>
            <a:pPr algn="ctr">
              <a:buNone/>
            </a:pPr>
            <a:r>
              <a:rPr lang="pl-PL" sz="2000" b="1" dirty="0" smtClean="0">
                <a:solidFill>
                  <a:schemeClr val="tx2"/>
                </a:solidFill>
              </a:rPr>
              <a:t>„system prawa składa się zarówno z przepisów, jak i z ukształtowanego </a:t>
            </a:r>
            <a:r>
              <a:rPr lang="pl-PL" sz="2000" b="1" dirty="0" smtClean="0">
                <a:solidFill>
                  <a:srgbClr val="FF0000"/>
                </a:solidFill>
              </a:rPr>
              <a:t>standardu</a:t>
            </a:r>
            <a:r>
              <a:rPr lang="pl-PL" sz="2000" b="1" dirty="0" smtClean="0">
                <a:solidFill>
                  <a:schemeClr val="tx2"/>
                </a:solidFill>
              </a:rPr>
              <a:t>”</a:t>
            </a:r>
          </a:p>
          <a:p>
            <a:pPr algn="r">
              <a:buNone/>
            </a:pPr>
            <a:endParaRPr lang="pl-PL" sz="1200" dirty="0" smtClean="0">
              <a:solidFill>
                <a:schemeClr val="tx2"/>
              </a:solidFill>
            </a:endParaRPr>
          </a:p>
          <a:p>
            <a:pPr algn="r">
              <a:buNone/>
            </a:pPr>
            <a:r>
              <a:rPr lang="pl-PL" sz="1200" dirty="0" smtClean="0">
                <a:solidFill>
                  <a:schemeClr val="tx2"/>
                </a:solidFill>
              </a:rPr>
              <a:t>Sobczak K., </a:t>
            </a:r>
            <a:r>
              <a:rPr lang="pl-PL" sz="1200" i="1" dirty="0" smtClean="0">
                <a:solidFill>
                  <a:schemeClr val="tx2"/>
                </a:solidFill>
              </a:rPr>
              <a:t>Rzeźbienie państwa prawa 20 lat później. Ewa Łętowska w rozmowie z Krzysztofem Sobczakiem</a:t>
            </a:r>
            <a:r>
              <a:rPr lang="pl-PL" sz="1200" dirty="0" smtClean="0">
                <a:solidFill>
                  <a:schemeClr val="tx2"/>
                </a:solidFill>
              </a:rPr>
              <a:t>, Warszawa 2012.</a:t>
            </a:r>
            <a:endParaRPr lang="pl-PL" sz="1200" b="1" dirty="0" smtClean="0">
              <a:solidFill>
                <a:schemeClr val="tx2"/>
              </a:solidFill>
            </a:endParaRPr>
          </a:p>
          <a:p>
            <a:pPr algn="ctr">
              <a:buNone/>
            </a:pPr>
            <a:endParaRPr lang="pl-PL" sz="2000" b="1" dirty="0" smtClean="0">
              <a:solidFill>
                <a:schemeClr val="tx2"/>
              </a:solidFill>
            </a:endParaRPr>
          </a:p>
          <a:p>
            <a:pPr algn="just">
              <a:buNone/>
            </a:pPr>
            <a:r>
              <a:rPr lang="pl-PL" sz="2000" b="1" dirty="0" smtClean="0">
                <a:solidFill>
                  <a:srgbClr val="FF0000"/>
                </a:solidFill>
              </a:rPr>
              <a:t>	</a:t>
            </a:r>
            <a:r>
              <a:rPr lang="pl-PL" sz="2000" b="1" dirty="0" smtClean="0">
                <a:solidFill>
                  <a:schemeClr val="tx2"/>
                </a:solidFill>
              </a:rPr>
              <a:t>standard</a:t>
            </a:r>
            <a:r>
              <a:rPr lang="pl-PL" sz="2000" dirty="0" smtClean="0">
                <a:solidFill>
                  <a:schemeClr val="tx2"/>
                </a:solidFill>
              </a:rPr>
              <a:t> – poziom towarów lub usług, zwłaszcza spełniający podstawowe wymagani; typowy i przeciętny model czegoś;</a:t>
            </a:r>
          </a:p>
          <a:p>
            <a:pPr algn="r">
              <a:buNone/>
            </a:pPr>
            <a:r>
              <a:rPr lang="pl-PL" sz="2000" dirty="0" smtClean="0">
                <a:solidFill>
                  <a:schemeClr val="tx2"/>
                </a:solidFill>
              </a:rPr>
              <a:t>	</a:t>
            </a:r>
            <a:r>
              <a:rPr lang="pl-PL" sz="1200" i="1" dirty="0" smtClean="0">
                <a:solidFill>
                  <a:schemeClr val="tx2"/>
                </a:solidFill>
              </a:rPr>
              <a:t>Słownik języka polskiego, Wydawnictwo Naukowe PWN 2007 r.</a:t>
            </a:r>
            <a:endParaRPr lang="pl-PL" sz="1200" dirty="0" smtClean="0">
              <a:solidFill>
                <a:schemeClr val="tx2"/>
              </a:solidFill>
            </a:endParaRPr>
          </a:p>
          <a:p>
            <a:pPr algn="just">
              <a:buNone/>
            </a:pPr>
            <a:endParaRPr lang="pl-PL" sz="1000" dirty="0" smtClean="0"/>
          </a:p>
          <a:p>
            <a:pPr algn="just">
              <a:buNone/>
            </a:pPr>
            <a:endParaRPr lang="pl-PL" sz="1000" dirty="0" smtClean="0"/>
          </a:p>
          <a:p>
            <a:pPr algn="r">
              <a:buNone/>
            </a:pPr>
            <a:r>
              <a:rPr lang="pl-PL" sz="1600" dirty="0" smtClean="0"/>
              <a:t>	</a:t>
            </a:r>
            <a:endParaRPr lang="pl-PL" sz="1200" dirty="0" smtClean="0">
              <a:solidFill>
                <a:schemeClr val="tx2"/>
              </a:solidFill>
            </a:endParaRPr>
          </a:p>
          <a:p>
            <a:pPr algn="just">
              <a:buNone/>
            </a:pPr>
            <a:endParaRPr lang="pl-PL" sz="2800" dirty="0" smtClean="0"/>
          </a:p>
          <a:p>
            <a:pPr algn="just">
              <a:buNone/>
            </a:pPr>
            <a:endParaRPr lang="pl-PL"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tx2"/>
          </a:solidFill>
        </p:spPr>
        <p:txBody>
          <a:bodyPr/>
          <a:lstStyle/>
          <a:p>
            <a:pPr algn="l"/>
            <a:r>
              <a:rPr lang="pl-PL" b="1" dirty="0" smtClean="0">
                <a:solidFill>
                  <a:schemeClr val="bg1"/>
                </a:solidFill>
              </a:rPr>
              <a:t>Prawo to… </a:t>
            </a:r>
            <a:endParaRPr lang="pl-PL" b="1" dirty="0">
              <a:solidFill>
                <a:schemeClr val="bg1"/>
              </a:solidFill>
            </a:endParaRPr>
          </a:p>
        </p:txBody>
      </p:sp>
      <p:sp>
        <p:nvSpPr>
          <p:cNvPr id="3" name="Symbol zastępczy zawartości 2"/>
          <p:cNvSpPr>
            <a:spLocks noGrp="1"/>
          </p:cNvSpPr>
          <p:nvPr>
            <p:ph idx="1"/>
          </p:nvPr>
        </p:nvSpPr>
        <p:spPr>
          <a:solidFill>
            <a:srgbClr val="FFFF66"/>
          </a:solidFill>
        </p:spPr>
        <p:txBody>
          <a:bodyPr/>
          <a:lstStyle/>
          <a:p>
            <a:pPr>
              <a:buNone/>
            </a:pPr>
            <a:r>
              <a:rPr lang="pl-PL" sz="2000" dirty="0" smtClean="0">
                <a:solidFill>
                  <a:schemeClr val="tx2"/>
                </a:solidFill>
              </a:rPr>
              <a:t>	</a:t>
            </a:r>
            <a:endParaRPr lang="pl-PL" sz="2000" b="1" dirty="0" smtClean="0">
              <a:solidFill>
                <a:schemeClr val="tx2"/>
              </a:solidFill>
            </a:endParaRPr>
          </a:p>
          <a:p>
            <a:r>
              <a:rPr lang="pl-PL" sz="2000" dirty="0" smtClean="0">
                <a:solidFill>
                  <a:schemeClr val="tx2"/>
                </a:solidFill>
              </a:rPr>
              <a:t>skuteczne </a:t>
            </a:r>
            <a:r>
              <a:rPr lang="pl-PL" sz="2000" b="1" dirty="0" smtClean="0">
                <a:solidFill>
                  <a:schemeClr val="tx2"/>
                </a:solidFill>
              </a:rPr>
              <a:t>procedury</a:t>
            </a:r>
            <a:r>
              <a:rPr lang="pl-PL" sz="2000" dirty="0" smtClean="0">
                <a:solidFill>
                  <a:schemeClr val="tx2"/>
                </a:solidFill>
              </a:rPr>
              <a:t>,</a:t>
            </a:r>
          </a:p>
          <a:p>
            <a:r>
              <a:rPr lang="pl-PL" sz="2000" b="1" dirty="0" smtClean="0">
                <a:solidFill>
                  <a:schemeClr val="tx2"/>
                </a:solidFill>
              </a:rPr>
              <a:t>standardy</a:t>
            </a:r>
            <a:r>
              <a:rPr lang="pl-PL" sz="2000" dirty="0" smtClean="0">
                <a:solidFill>
                  <a:schemeClr val="tx2"/>
                </a:solidFill>
              </a:rPr>
              <a:t> określone przez społeczność lokalną, krajową, międzynarodową </a:t>
            </a:r>
          </a:p>
          <a:p>
            <a:r>
              <a:rPr lang="pl-PL" sz="2000" dirty="0" smtClean="0">
                <a:solidFill>
                  <a:schemeClr val="tx2"/>
                </a:solidFill>
              </a:rPr>
              <a:t>ogół norm prawnych wyinterpretowanych w duchu </a:t>
            </a:r>
            <a:r>
              <a:rPr lang="pl-PL" sz="2000" b="1" i="1" dirty="0" err="1" smtClean="0">
                <a:solidFill>
                  <a:schemeClr val="tx2"/>
                </a:solidFill>
              </a:rPr>
              <a:t>effet</a:t>
            </a:r>
            <a:r>
              <a:rPr lang="pl-PL" sz="2000" b="1" i="1" dirty="0" smtClean="0">
                <a:solidFill>
                  <a:schemeClr val="tx2"/>
                </a:solidFill>
              </a:rPr>
              <a:t> </a:t>
            </a:r>
            <a:r>
              <a:rPr lang="pl-PL" sz="2000" b="1" i="1" dirty="0" err="1" smtClean="0">
                <a:solidFill>
                  <a:schemeClr val="tx2"/>
                </a:solidFill>
              </a:rPr>
              <a:t>utile</a:t>
            </a:r>
            <a:r>
              <a:rPr lang="pl-PL" sz="2000" i="1" dirty="0" smtClean="0">
                <a:solidFill>
                  <a:schemeClr val="tx2"/>
                </a:solidFill>
              </a:rPr>
              <a:t>;</a:t>
            </a:r>
          </a:p>
          <a:p>
            <a:pPr>
              <a:buNone/>
            </a:pPr>
            <a:endParaRPr lang="pl-PL" sz="2000" i="1" dirty="0" smtClean="0">
              <a:solidFill>
                <a:schemeClr val="tx2"/>
              </a:solidFill>
            </a:endParaRPr>
          </a:p>
          <a:p>
            <a:pPr>
              <a:buNone/>
            </a:pPr>
            <a:r>
              <a:rPr lang="pl-PL" sz="2000" b="1" dirty="0" smtClean="0">
                <a:solidFill>
                  <a:schemeClr val="tx2"/>
                </a:solidFill>
              </a:rPr>
              <a:t>	</a:t>
            </a:r>
          </a:p>
          <a:p>
            <a:pPr>
              <a:buNone/>
            </a:pPr>
            <a:r>
              <a:rPr lang="pl-PL" sz="2000" b="1" dirty="0" smtClean="0">
                <a:solidFill>
                  <a:schemeClr val="tx2"/>
                </a:solidFill>
              </a:rPr>
              <a:t>	</a:t>
            </a:r>
            <a:r>
              <a:rPr lang="pl-PL" sz="2400" b="1" dirty="0" smtClean="0">
                <a:solidFill>
                  <a:schemeClr val="tx2"/>
                </a:solidFill>
              </a:rPr>
              <a:t>… zbiór norm ustanowionych przez państwo w zgodzie</a:t>
            </a:r>
            <a:br>
              <a:rPr lang="pl-PL" sz="2400" b="1" dirty="0" smtClean="0">
                <a:solidFill>
                  <a:schemeClr val="tx2"/>
                </a:solidFill>
              </a:rPr>
            </a:br>
            <a:r>
              <a:rPr lang="pl-PL" sz="2400" b="1" dirty="0" smtClean="0">
                <a:solidFill>
                  <a:schemeClr val="tx2"/>
                </a:solidFill>
              </a:rPr>
              <a:t>z uznanymi standardami międzynarodowymi, należycie ogłoszonych, realizowanych w drodze skutecznych procedur;</a:t>
            </a:r>
            <a:endParaRPr lang="pl-PL" sz="2400" i="1" dirty="0" smtClean="0">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395536" y="332656"/>
            <a:ext cx="8229600" cy="1143000"/>
          </a:xfrm>
          <a:solidFill>
            <a:schemeClr val="tx2"/>
          </a:solidFill>
        </p:spPr>
        <p:txBody>
          <a:bodyPr/>
          <a:lstStyle/>
          <a:p>
            <a:pPr algn="l"/>
            <a:r>
              <a:rPr lang="pl-PL" b="1" dirty="0" smtClean="0">
                <a:solidFill>
                  <a:schemeClr val="bg1"/>
                </a:solidFill>
              </a:rPr>
              <a:t>Norma prawna</a:t>
            </a:r>
            <a:endParaRPr lang="pl-PL" b="1" dirty="0">
              <a:solidFill>
                <a:srgbClr val="FF0000"/>
              </a:solidFill>
            </a:endParaRPr>
          </a:p>
        </p:txBody>
      </p:sp>
      <p:sp>
        <p:nvSpPr>
          <p:cNvPr id="3" name="Symbol zastępczy zawartości 2"/>
          <p:cNvSpPr>
            <a:spLocks noGrp="1"/>
          </p:cNvSpPr>
          <p:nvPr>
            <p:ph idx="1"/>
          </p:nvPr>
        </p:nvSpPr>
        <p:spPr>
          <a:xfrm>
            <a:off x="457200" y="1600200"/>
            <a:ext cx="8229600" cy="4997152"/>
          </a:xfrm>
          <a:solidFill>
            <a:schemeClr val="tx2">
              <a:lumMod val="40000"/>
              <a:lumOff val="60000"/>
            </a:schemeClr>
          </a:solidFill>
        </p:spPr>
        <p:txBody>
          <a:bodyPr/>
          <a:lstStyle/>
          <a:p>
            <a:pPr>
              <a:buNone/>
            </a:pPr>
            <a:r>
              <a:rPr lang="pl-PL" sz="2400" b="1" dirty="0" smtClean="0">
                <a:solidFill>
                  <a:schemeClr val="tx2"/>
                </a:solidFill>
              </a:rPr>
              <a:t>Norma:</a:t>
            </a:r>
          </a:p>
          <a:p>
            <a:r>
              <a:rPr lang="pl-PL" sz="2400" dirty="0" smtClean="0">
                <a:solidFill>
                  <a:schemeClr val="tx2"/>
                </a:solidFill>
              </a:rPr>
              <a:t>ustalona, ogólnie przyjęta zasada,</a:t>
            </a:r>
          </a:p>
          <a:p>
            <a:r>
              <a:rPr lang="pl-PL" sz="2400" dirty="0" smtClean="0">
                <a:solidFill>
                  <a:schemeClr val="tx2"/>
                </a:solidFill>
              </a:rPr>
              <a:t>reguła postępowania, wyznaczająca zachowanie właściwe</a:t>
            </a:r>
            <a:br>
              <a:rPr lang="pl-PL" sz="2400" dirty="0" smtClean="0">
                <a:solidFill>
                  <a:schemeClr val="tx2"/>
                </a:solidFill>
              </a:rPr>
            </a:br>
            <a:r>
              <a:rPr lang="pl-PL" sz="2400" dirty="0" smtClean="0">
                <a:solidFill>
                  <a:schemeClr val="tx2"/>
                </a:solidFill>
              </a:rPr>
              <a:t>w danych okolicznościach</a:t>
            </a:r>
          </a:p>
          <a:p>
            <a:pPr algn="r">
              <a:buNone/>
            </a:pPr>
            <a:r>
              <a:rPr lang="pl-PL" sz="1400" i="1" dirty="0" smtClean="0">
                <a:solidFill>
                  <a:schemeClr val="tx2"/>
                </a:solidFill>
              </a:rPr>
              <a:t>Słownik języka polskiego, Wydawnictwo Naukowe PWN 2007 r.</a:t>
            </a:r>
          </a:p>
          <a:p>
            <a:pPr>
              <a:buNone/>
            </a:pPr>
            <a:endParaRPr lang="pl-PL" sz="800" dirty="0" smtClean="0"/>
          </a:p>
          <a:p>
            <a:pPr>
              <a:buNone/>
            </a:pPr>
            <a:endParaRPr lang="pl-PL" sz="2400" b="1" dirty="0" smtClean="0">
              <a:solidFill>
                <a:schemeClr val="tx2"/>
              </a:solidFill>
            </a:endParaRPr>
          </a:p>
          <a:p>
            <a:pPr>
              <a:buNone/>
            </a:pPr>
            <a:r>
              <a:rPr lang="pl-PL" sz="2400" b="1" dirty="0" smtClean="0">
                <a:solidFill>
                  <a:schemeClr val="tx2"/>
                </a:solidFill>
              </a:rPr>
              <a:t>Zróżnicowanie norm, m.in. :</a:t>
            </a:r>
          </a:p>
          <a:p>
            <a:pPr>
              <a:buNone/>
            </a:pPr>
            <a:r>
              <a:rPr lang="pl-PL" sz="2400" dirty="0" smtClean="0"/>
              <a:t>	</a:t>
            </a:r>
            <a:r>
              <a:rPr lang="pl-PL" sz="2400" dirty="0" smtClean="0">
                <a:solidFill>
                  <a:schemeClr val="tx2"/>
                </a:solidFill>
              </a:rPr>
              <a:t>normy prawne, normy moralne, normy religijne, normy językowe, normy zwyczajowe.</a:t>
            </a:r>
          </a:p>
          <a:p>
            <a:endParaRPr lang="pl-PL" sz="2400" dirty="0" smtClean="0"/>
          </a:p>
          <a:p>
            <a:endParaRPr lang="pl-PL" sz="2400" dirty="0" smtClean="0"/>
          </a:p>
          <a:p>
            <a:endParaRPr lang="pl-PL" sz="2400" dirty="0" smtClean="0"/>
          </a:p>
          <a:p>
            <a:endParaRPr lang="pl-P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tx2"/>
          </a:solidFill>
        </p:spPr>
        <p:txBody>
          <a:bodyPr/>
          <a:lstStyle/>
          <a:p>
            <a:pPr algn="l"/>
            <a:r>
              <a:rPr lang="pl-PL" b="1" dirty="0" smtClean="0">
                <a:solidFill>
                  <a:schemeClr val="bg1"/>
                </a:solidFill>
              </a:rPr>
              <a:t>Związki między normami</a:t>
            </a:r>
            <a:endParaRPr lang="pl-PL" dirty="0"/>
          </a:p>
        </p:txBody>
      </p:sp>
      <p:graphicFrame>
        <p:nvGraphicFramePr>
          <p:cNvPr id="4" name="Symbol zastępczy zawartości 3"/>
          <p:cNvGraphicFramePr>
            <a:graphicFrameLocks noGrp="1"/>
          </p:cNvGraphicFramePr>
          <p:nvPr>
            <p:ph idx="1"/>
          </p:nvPr>
        </p:nvGraphicFramePr>
        <p:xfrm>
          <a:off x="457200" y="1600200"/>
          <a:ext cx="8229600" cy="4744720"/>
        </p:xfrm>
        <a:graphic>
          <a:graphicData uri="http://schemas.openxmlformats.org/drawingml/2006/table">
            <a:tbl>
              <a:tblPr firstRow="1" bandRow="1">
                <a:tableStyleId>{5C22544A-7EE6-4342-B048-85BDC9FD1C3A}</a:tableStyleId>
              </a:tblPr>
              <a:tblGrid>
                <a:gridCol w="1645920"/>
                <a:gridCol w="1645920"/>
                <a:gridCol w="1645920"/>
                <a:gridCol w="1645920"/>
                <a:gridCol w="1645920"/>
              </a:tblGrid>
              <a:tr h="370840">
                <a:tc>
                  <a:txBody>
                    <a:bodyPr/>
                    <a:lstStyle/>
                    <a:p>
                      <a:endParaRPr lang="pl-PL" dirty="0"/>
                    </a:p>
                  </a:txBody>
                  <a:tcPr/>
                </a:tc>
                <a:tc>
                  <a:txBody>
                    <a:bodyPr/>
                    <a:lstStyle/>
                    <a:p>
                      <a:pPr algn="ctr"/>
                      <a:r>
                        <a:rPr lang="pl-PL" sz="1200" b="1" dirty="0" smtClean="0"/>
                        <a:t>NORMA</a:t>
                      </a:r>
                      <a:r>
                        <a:rPr lang="pl-PL" sz="1200" b="1" baseline="0" dirty="0" smtClean="0"/>
                        <a:t> OBYCZAJOWA</a:t>
                      </a:r>
                      <a:endParaRPr lang="pl-PL" sz="1200" b="1" dirty="0"/>
                    </a:p>
                  </a:txBody>
                  <a:tcPr/>
                </a:tc>
                <a:tc>
                  <a:txBody>
                    <a:bodyPr/>
                    <a:lstStyle/>
                    <a:p>
                      <a:pPr algn="ctr"/>
                      <a:r>
                        <a:rPr lang="pl-PL" sz="1200" b="1" dirty="0" smtClean="0"/>
                        <a:t>NORMA RELIGIJNA</a:t>
                      </a:r>
                      <a:endParaRPr lang="pl-PL" sz="1200" b="1" dirty="0"/>
                    </a:p>
                  </a:txBody>
                  <a:tcPr/>
                </a:tc>
                <a:tc>
                  <a:txBody>
                    <a:bodyPr/>
                    <a:lstStyle/>
                    <a:p>
                      <a:pPr algn="ctr"/>
                      <a:r>
                        <a:rPr lang="pl-PL" sz="1200" b="1" dirty="0" smtClean="0"/>
                        <a:t>NORMA MORALNA</a:t>
                      </a:r>
                    </a:p>
                    <a:p>
                      <a:pPr algn="ctr"/>
                      <a:r>
                        <a:rPr lang="pl-PL" sz="1200" b="0" dirty="0" smtClean="0"/>
                        <a:t>(system filozoficzny)</a:t>
                      </a:r>
                      <a:endParaRPr lang="pl-PL" sz="1200" b="0" dirty="0"/>
                    </a:p>
                  </a:txBody>
                  <a:tcPr/>
                </a:tc>
                <a:tc>
                  <a:txBody>
                    <a:bodyPr/>
                    <a:lstStyle/>
                    <a:p>
                      <a:pPr algn="ctr"/>
                      <a:r>
                        <a:rPr lang="pl-PL" sz="1200" b="1" dirty="0" smtClean="0"/>
                        <a:t>NORMA PRAWNA</a:t>
                      </a:r>
                      <a:endParaRPr lang="pl-PL" sz="1200" b="1" dirty="0"/>
                    </a:p>
                  </a:txBody>
                  <a:tcPr/>
                </a:tc>
              </a:tr>
              <a:tr h="370840">
                <a:tc>
                  <a:txBody>
                    <a:bodyPr/>
                    <a:lstStyle/>
                    <a:p>
                      <a:pPr algn="ctr"/>
                      <a:r>
                        <a:rPr lang="pl-PL" sz="1600" dirty="0" smtClean="0">
                          <a:solidFill>
                            <a:schemeClr val="tx2"/>
                          </a:solidFill>
                        </a:rPr>
                        <a:t>USTĄP</a:t>
                      </a:r>
                      <a:r>
                        <a:rPr lang="pl-PL" sz="1600" baseline="0" dirty="0" smtClean="0">
                          <a:solidFill>
                            <a:schemeClr val="tx2"/>
                          </a:solidFill>
                        </a:rPr>
                        <a:t> MIEJSCA STARSZEJ OSOBIE!</a:t>
                      </a:r>
                      <a:endParaRPr lang="pl-PL" sz="1600" dirty="0">
                        <a:solidFill>
                          <a:schemeClr val="tx2"/>
                        </a:solidFill>
                      </a:endParaRPr>
                    </a:p>
                  </a:txBody>
                  <a:tcPr/>
                </a:tc>
                <a:tc>
                  <a:txBody>
                    <a:bodyPr/>
                    <a:lstStyle/>
                    <a:p>
                      <a:pPr algn="ctr"/>
                      <a:endParaRPr lang="pl-PL" sz="1600" b="1" dirty="0" smtClean="0">
                        <a:solidFill>
                          <a:schemeClr val="tx2"/>
                        </a:solidFill>
                      </a:endParaRPr>
                    </a:p>
                    <a:p>
                      <a:pPr algn="ctr"/>
                      <a:r>
                        <a:rPr lang="pl-PL" sz="1600" b="1" dirty="0" smtClean="0">
                          <a:solidFill>
                            <a:schemeClr val="tx2"/>
                          </a:solidFill>
                        </a:rPr>
                        <a:t>+</a:t>
                      </a:r>
                      <a:endParaRPr lang="pl-PL" sz="1600" b="1" dirty="0">
                        <a:solidFill>
                          <a:schemeClr val="tx2"/>
                        </a:solidFill>
                      </a:endParaRPr>
                    </a:p>
                  </a:txBody>
                  <a:tcPr/>
                </a:tc>
                <a:tc>
                  <a:txBody>
                    <a:bodyPr/>
                    <a:lstStyle/>
                    <a:p>
                      <a:pPr algn="ctr"/>
                      <a:endParaRPr lang="pl-PL" sz="1600" b="1" dirty="0" smtClean="0">
                        <a:solidFill>
                          <a:srgbClr val="00B050"/>
                        </a:solidFill>
                      </a:endParaRPr>
                    </a:p>
                    <a:p>
                      <a:pPr algn="ctr"/>
                      <a:r>
                        <a:rPr lang="pl-PL" sz="1600" b="1" dirty="0" smtClean="0">
                          <a:solidFill>
                            <a:srgbClr val="00B050"/>
                          </a:solidFill>
                        </a:rPr>
                        <a:t>x</a:t>
                      </a:r>
                      <a:endParaRPr lang="pl-PL" sz="1600" b="1" dirty="0">
                        <a:solidFill>
                          <a:srgbClr val="00B050"/>
                        </a:solidFill>
                      </a:endParaRPr>
                    </a:p>
                  </a:txBody>
                  <a:tcPr/>
                </a:tc>
                <a:tc>
                  <a:txBody>
                    <a:bodyPr/>
                    <a:lstStyle/>
                    <a:p>
                      <a:pPr algn="ctr"/>
                      <a:endParaRPr lang="pl-PL" sz="1600" dirty="0" smtClean="0">
                        <a:solidFill>
                          <a:srgbClr val="00B050"/>
                        </a:solidFill>
                      </a:endParaRPr>
                    </a:p>
                    <a:p>
                      <a:pPr algn="ctr"/>
                      <a:r>
                        <a:rPr lang="pl-PL" sz="1600" dirty="0" smtClean="0">
                          <a:solidFill>
                            <a:srgbClr val="00B050"/>
                          </a:solidFill>
                        </a:rPr>
                        <a:t>x</a:t>
                      </a:r>
                      <a:endParaRPr lang="pl-PL" sz="1600" dirty="0">
                        <a:solidFill>
                          <a:srgbClr val="00B050"/>
                        </a:solidFill>
                      </a:endParaRPr>
                    </a:p>
                  </a:txBody>
                  <a:tcPr/>
                </a:tc>
                <a:tc>
                  <a:txBody>
                    <a:bodyPr/>
                    <a:lstStyle/>
                    <a:p>
                      <a:pPr algn="ctr"/>
                      <a:endParaRPr lang="pl-PL" sz="1600" b="1" dirty="0" smtClean="0">
                        <a:solidFill>
                          <a:srgbClr val="00B050"/>
                        </a:solidFill>
                      </a:endParaRPr>
                    </a:p>
                    <a:p>
                      <a:pPr algn="ctr"/>
                      <a:r>
                        <a:rPr lang="pl-PL" sz="1600" b="1" dirty="0" smtClean="0">
                          <a:solidFill>
                            <a:srgbClr val="00B050"/>
                          </a:solidFill>
                        </a:rPr>
                        <a:t>x</a:t>
                      </a:r>
                      <a:endParaRPr lang="pl-PL" sz="1600" b="1" dirty="0">
                        <a:solidFill>
                          <a:srgbClr val="00B050"/>
                        </a:solidFill>
                      </a:endParaRPr>
                    </a:p>
                  </a:txBody>
                  <a:tcPr/>
                </a:tc>
              </a:tr>
              <a:tr h="370840">
                <a:tc>
                  <a:txBody>
                    <a:bodyPr/>
                    <a:lstStyle/>
                    <a:p>
                      <a:pPr algn="ctr"/>
                      <a:r>
                        <a:rPr lang="pl-PL" sz="1600" dirty="0" smtClean="0">
                          <a:solidFill>
                            <a:schemeClr val="tx2"/>
                          </a:solidFill>
                        </a:rPr>
                        <a:t>NIE JEDZ MIĘSA!</a:t>
                      </a:r>
                      <a:endParaRPr lang="pl-PL" sz="1600" dirty="0">
                        <a:solidFill>
                          <a:schemeClr val="tx2"/>
                        </a:solidFill>
                      </a:endParaRPr>
                    </a:p>
                  </a:txBody>
                  <a:tcPr/>
                </a:tc>
                <a:tc>
                  <a:txBody>
                    <a:bodyPr/>
                    <a:lstStyle/>
                    <a:p>
                      <a:pPr algn="ctr"/>
                      <a:r>
                        <a:rPr lang="pl-PL" sz="1600" b="1" dirty="0" smtClean="0">
                          <a:solidFill>
                            <a:srgbClr val="00B050"/>
                          </a:solidFill>
                        </a:rPr>
                        <a:t>x</a:t>
                      </a:r>
                      <a:endParaRPr lang="pl-PL" sz="1600" b="1" dirty="0">
                        <a:solidFill>
                          <a:srgbClr val="00B050"/>
                        </a:solidFill>
                      </a:endParaRPr>
                    </a:p>
                  </a:txBody>
                  <a:tcPr/>
                </a:tc>
                <a:tc>
                  <a:txBody>
                    <a:bodyPr/>
                    <a:lstStyle/>
                    <a:p>
                      <a:pPr algn="ctr"/>
                      <a:r>
                        <a:rPr lang="pl-PL" sz="1600" b="0" dirty="0" smtClean="0">
                          <a:solidFill>
                            <a:schemeClr val="tx2"/>
                          </a:solidFill>
                        </a:rPr>
                        <a:t>+</a:t>
                      </a:r>
                      <a:endParaRPr lang="pl-PL" sz="1600" b="0" dirty="0">
                        <a:solidFill>
                          <a:schemeClr val="tx2"/>
                        </a:solidFill>
                      </a:endParaRPr>
                    </a:p>
                  </a:txBody>
                  <a:tcPr/>
                </a:tc>
                <a:tc>
                  <a:txBody>
                    <a:bodyPr/>
                    <a:lstStyle/>
                    <a:p>
                      <a:pPr algn="ctr"/>
                      <a:r>
                        <a:rPr lang="pl-PL" sz="1600" b="1" dirty="0" smtClean="0">
                          <a:solidFill>
                            <a:srgbClr val="00B050"/>
                          </a:solidFill>
                        </a:rPr>
                        <a:t>x</a:t>
                      </a:r>
                      <a:endParaRPr lang="pl-PL" sz="1600" b="1" dirty="0">
                        <a:solidFill>
                          <a:srgbClr val="00B050"/>
                        </a:solidFill>
                      </a:endParaRPr>
                    </a:p>
                  </a:txBody>
                  <a:tcPr/>
                </a:tc>
                <a:tc>
                  <a:txBody>
                    <a:bodyPr/>
                    <a:lstStyle/>
                    <a:p>
                      <a:pPr algn="ctr"/>
                      <a:r>
                        <a:rPr lang="pl-PL" sz="1600" b="1" dirty="0" smtClean="0">
                          <a:solidFill>
                            <a:srgbClr val="00B050"/>
                          </a:solidFill>
                        </a:rPr>
                        <a:t>x</a:t>
                      </a:r>
                      <a:endParaRPr lang="pl-PL" sz="1600" b="1" dirty="0">
                        <a:solidFill>
                          <a:srgbClr val="00B050"/>
                        </a:solidFill>
                      </a:endParaRPr>
                    </a:p>
                  </a:txBody>
                  <a:tcPr/>
                </a:tc>
              </a:tr>
              <a:tr h="370840">
                <a:tc>
                  <a:txBody>
                    <a:bodyPr/>
                    <a:lstStyle/>
                    <a:p>
                      <a:pPr algn="ctr"/>
                      <a:r>
                        <a:rPr lang="pl-PL" sz="1600" dirty="0" smtClean="0">
                          <a:solidFill>
                            <a:schemeClr val="tx2"/>
                          </a:solidFill>
                        </a:rPr>
                        <a:t>JEŹDŹ</a:t>
                      </a:r>
                      <a:r>
                        <a:rPr lang="pl-PL" sz="1600" baseline="0" dirty="0" smtClean="0">
                          <a:solidFill>
                            <a:schemeClr val="tx2"/>
                          </a:solidFill>
                        </a:rPr>
                        <a:t> PO PRAWEJ STRONIE DROGI!</a:t>
                      </a:r>
                      <a:endParaRPr lang="pl-PL" sz="1600" dirty="0">
                        <a:solidFill>
                          <a:schemeClr val="tx2"/>
                        </a:solidFill>
                      </a:endParaRPr>
                    </a:p>
                  </a:txBody>
                  <a:tcPr/>
                </a:tc>
                <a:tc>
                  <a:txBody>
                    <a:bodyPr/>
                    <a:lstStyle/>
                    <a:p>
                      <a:pPr algn="ctr"/>
                      <a:endParaRPr lang="pl-PL" sz="1600" dirty="0" smtClean="0"/>
                    </a:p>
                    <a:p>
                      <a:pPr algn="ctr"/>
                      <a:r>
                        <a:rPr lang="pl-PL" sz="1600" b="1" dirty="0" smtClean="0">
                          <a:solidFill>
                            <a:schemeClr val="tx2"/>
                          </a:solidFill>
                        </a:rPr>
                        <a:t>+</a:t>
                      </a:r>
                      <a:endParaRPr lang="pl-PL" sz="1600" b="1" dirty="0">
                        <a:solidFill>
                          <a:schemeClr val="tx2"/>
                        </a:solidFill>
                      </a:endParaRPr>
                    </a:p>
                  </a:txBody>
                  <a:tcPr/>
                </a:tc>
                <a:tc>
                  <a:txBody>
                    <a:bodyPr/>
                    <a:lstStyle/>
                    <a:p>
                      <a:pPr algn="ctr"/>
                      <a:endParaRPr lang="pl-PL" sz="1600" dirty="0" smtClean="0">
                        <a:solidFill>
                          <a:srgbClr val="00B050"/>
                        </a:solidFill>
                      </a:endParaRPr>
                    </a:p>
                    <a:p>
                      <a:pPr algn="ctr"/>
                      <a:r>
                        <a:rPr lang="pl-PL" sz="1600" b="1" dirty="0" smtClean="0">
                          <a:solidFill>
                            <a:srgbClr val="00B050"/>
                          </a:solidFill>
                        </a:rPr>
                        <a:t>x</a:t>
                      </a:r>
                      <a:endParaRPr lang="pl-PL" sz="1600" b="1" dirty="0">
                        <a:solidFill>
                          <a:srgbClr val="00B050"/>
                        </a:solidFill>
                      </a:endParaRPr>
                    </a:p>
                  </a:txBody>
                  <a:tcPr/>
                </a:tc>
                <a:tc>
                  <a:txBody>
                    <a:bodyPr/>
                    <a:lstStyle/>
                    <a:p>
                      <a:pPr algn="ctr"/>
                      <a:endParaRPr lang="pl-PL" sz="1600" dirty="0" smtClean="0">
                        <a:solidFill>
                          <a:srgbClr val="00B050"/>
                        </a:solidFill>
                      </a:endParaRPr>
                    </a:p>
                    <a:p>
                      <a:pPr algn="ctr"/>
                      <a:r>
                        <a:rPr lang="pl-PL" sz="1600" b="1" dirty="0" smtClean="0">
                          <a:solidFill>
                            <a:srgbClr val="00B050"/>
                          </a:solidFill>
                        </a:rPr>
                        <a:t>x</a:t>
                      </a:r>
                      <a:endParaRPr lang="pl-PL" sz="1600" b="1" dirty="0">
                        <a:solidFill>
                          <a:srgbClr val="00B050"/>
                        </a:solidFill>
                      </a:endParaRPr>
                    </a:p>
                  </a:txBody>
                  <a:tcPr/>
                </a:tc>
                <a:tc>
                  <a:txBody>
                    <a:bodyPr/>
                    <a:lstStyle/>
                    <a:p>
                      <a:pPr algn="ctr"/>
                      <a:r>
                        <a:rPr lang="pl-PL" sz="1600" b="1" dirty="0" smtClean="0">
                          <a:solidFill>
                            <a:schemeClr val="tx2"/>
                          </a:solidFill>
                        </a:rPr>
                        <a:t>+</a:t>
                      </a:r>
                    </a:p>
                    <a:p>
                      <a:pPr algn="ctr"/>
                      <a:r>
                        <a:rPr lang="pl-PL" sz="1200" dirty="0" smtClean="0">
                          <a:solidFill>
                            <a:schemeClr val="tx2"/>
                          </a:solidFill>
                        </a:rPr>
                        <a:t>Prawo o ruchu drogowym</a:t>
                      </a:r>
                      <a:endParaRPr lang="pl-PL" sz="1200" dirty="0">
                        <a:solidFill>
                          <a:schemeClr val="tx2"/>
                        </a:solidFill>
                      </a:endParaRPr>
                    </a:p>
                  </a:txBody>
                  <a:tcPr/>
                </a:tc>
              </a:tr>
              <a:tr h="370840">
                <a:tc>
                  <a:txBody>
                    <a:bodyPr/>
                    <a:lstStyle/>
                    <a:p>
                      <a:pPr algn="ctr"/>
                      <a:r>
                        <a:rPr lang="pl-PL" sz="1600" dirty="0" smtClean="0">
                          <a:solidFill>
                            <a:schemeClr val="tx2"/>
                          </a:solidFill>
                        </a:rPr>
                        <a:t>NIE</a:t>
                      </a:r>
                      <a:r>
                        <a:rPr lang="pl-PL" sz="1600" baseline="0" dirty="0" smtClean="0">
                          <a:solidFill>
                            <a:schemeClr val="tx2"/>
                          </a:solidFill>
                        </a:rPr>
                        <a:t> ZABIJAJ!</a:t>
                      </a:r>
                      <a:endParaRPr lang="pl-PL" sz="1600" dirty="0">
                        <a:solidFill>
                          <a:schemeClr val="tx2"/>
                        </a:solidFill>
                      </a:endParaRPr>
                    </a:p>
                  </a:txBody>
                  <a:tcPr/>
                </a:tc>
                <a:tc>
                  <a:txBody>
                    <a:bodyPr/>
                    <a:lstStyle/>
                    <a:p>
                      <a:pPr algn="ctr"/>
                      <a:r>
                        <a:rPr lang="pl-PL" sz="1600" b="1" dirty="0" smtClean="0">
                          <a:solidFill>
                            <a:schemeClr val="tx2"/>
                          </a:solidFill>
                        </a:rPr>
                        <a:t>+</a:t>
                      </a:r>
                      <a:endParaRPr lang="pl-PL" sz="1600" b="1" dirty="0">
                        <a:solidFill>
                          <a:schemeClr val="tx2"/>
                        </a:solidFill>
                      </a:endParaRPr>
                    </a:p>
                  </a:txBody>
                  <a:tcPr/>
                </a:tc>
                <a:tc>
                  <a:txBody>
                    <a:bodyPr/>
                    <a:lstStyle/>
                    <a:p>
                      <a:pPr algn="ctr"/>
                      <a:r>
                        <a:rPr lang="pl-PL" sz="1600" b="1" dirty="0" smtClean="0">
                          <a:solidFill>
                            <a:schemeClr val="tx2"/>
                          </a:solidFill>
                        </a:rPr>
                        <a:t>+</a:t>
                      </a:r>
                      <a:endParaRPr lang="pl-PL" sz="1600" b="1" dirty="0">
                        <a:solidFill>
                          <a:schemeClr val="tx2"/>
                        </a:solidFill>
                      </a:endParaRPr>
                    </a:p>
                  </a:txBody>
                  <a:tcPr/>
                </a:tc>
                <a:tc>
                  <a:txBody>
                    <a:bodyPr/>
                    <a:lstStyle/>
                    <a:p>
                      <a:pPr algn="ctr"/>
                      <a:r>
                        <a:rPr lang="pl-PL" sz="1600" b="1" dirty="0" smtClean="0">
                          <a:solidFill>
                            <a:schemeClr val="tx2"/>
                          </a:solidFill>
                        </a:rPr>
                        <a:t>+</a:t>
                      </a:r>
                      <a:endParaRPr lang="pl-PL" sz="1600" b="1" dirty="0">
                        <a:solidFill>
                          <a:schemeClr val="tx2"/>
                        </a:solidFill>
                      </a:endParaRPr>
                    </a:p>
                  </a:txBody>
                  <a:tcPr/>
                </a:tc>
                <a:tc>
                  <a:txBody>
                    <a:bodyPr/>
                    <a:lstStyle/>
                    <a:p>
                      <a:pPr algn="ctr"/>
                      <a:r>
                        <a:rPr lang="pl-PL" sz="1600" b="1" dirty="0" smtClean="0">
                          <a:solidFill>
                            <a:schemeClr val="tx2"/>
                          </a:solidFill>
                        </a:rPr>
                        <a:t>+</a:t>
                      </a:r>
                    </a:p>
                    <a:p>
                      <a:pPr algn="ctr"/>
                      <a:r>
                        <a:rPr lang="pl-PL" sz="1200" dirty="0" smtClean="0">
                          <a:solidFill>
                            <a:schemeClr val="tx2"/>
                          </a:solidFill>
                        </a:rPr>
                        <a:t>Kodeks karny</a:t>
                      </a:r>
                      <a:endParaRPr lang="pl-PL" sz="1200" dirty="0">
                        <a:solidFill>
                          <a:schemeClr val="tx2"/>
                        </a:solidFill>
                      </a:endParaRPr>
                    </a:p>
                  </a:txBody>
                  <a:tcPr/>
                </a:tc>
              </a:tr>
              <a:tr h="370840">
                <a:tc>
                  <a:txBody>
                    <a:bodyPr/>
                    <a:lstStyle/>
                    <a:p>
                      <a:pPr algn="ctr"/>
                      <a:r>
                        <a:rPr lang="pl-PL" sz="1600" dirty="0" smtClean="0">
                          <a:solidFill>
                            <a:schemeClr val="tx2"/>
                          </a:solidFill>
                        </a:rPr>
                        <a:t>ZWIĄZEK </a:t>
                      </a:r>
                      <a:r>
                        <a:rPr lang="pl-PL" sz="1500" dirty="0" smtClean="0">
                          <a:solidFill>
                            <a:schemeClr val="tx2"/>
                          </a:solidFill>
                        </a:rPr>
                        <a:t>HOMOSEKSUALNY</a:t>
                      </a:r>
                      <a:endParaRPr lang="pl-PL" sz="1500" dirty="0">
                        <a:solidFill>
                          <a:schemeClr val="tx2"/>
                        </a:solidFill>
                      </a:endParaRPr>
                    </a:p>
                  </a:txBody>
                  <a:tcPr/>
                </a:tc>
                <a:tc>
                  <a:txBody>
                    <a:bodyPr/>
                    <a:lstStyle/>
                    <a:p>
                      <a:pPr algn="ctr"/>
                      <a:r>
                        <a:rPr lang="pl-PL" sz="1600" b="1" dirty="0" smtClean="0">
                          <a:solidFill>
                            <a:schemeClr val="tx2"/>
                          </a:solidFill>
                        </a:rPr>
                        <a:t>+</a:t>
                      </a:r>
                      <a:endParaRPr lang="pl-PL" sz="1600" b="1" dirty="0">
                        <a:solidFill>
                          <a:schemeClr val="tx2"/>
                        </a:solidFill>
                      </a:endParaRPr>
                    </a:p>
                  </a:txBody>
                  <a:tcPr/>
                </a:tc>
                <a:tc>
                  <a:txBody>
                    <a:bodyPr/>
                    <a:lstStyle/>
                    <a:p>
                      <a:pPr algn="ctr"/>
                      <a:r>
                        <a:rPr lang="pl-PL" sz="1600" b="1" baseline="0" dirty="0" smtClean="0">
                          <a:solidFill>
                            <a:schemeClr val="accent6">
                              <a:lumMod val="75000"/>
                            </a:schemeClr>
                          </a:solidFill>
                        </a:rPr>
                        <a:t>–</a:t>
                      </a:r>
                      <a:endParaRPr lang="pl-PL" sz="1600" b="1" dirty="0">
                        <a:solidFill>
                          <a:schemeClr val="accent6">
                            <a:lumMod val="75000"/>
                          </a:schemeClr>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l-PL" sz="1600" b="1" baseline="0" dirty="0" smtClean="0">
                          <a:solidFill>
                            <a:schemeClr val="accent6">
                              <a:lumMod val="75000"/>
                            </a:schemeClr>
                          </a:solidFill>
                        </a:rPr>
                        <a:t>–</a:t>
                      </a:r>
                      <a:r>
                        <a:rPr lang="pl-PL" sz="1600" b="0" baseline="0" dirty="0" smtClean="0">
                          <a:solidFill>
                            <a:schemeClr val="tx2"/>
                          </a:solidFill>
                        </a:rPr>
                        <a:t>/</a:t>
                      </a:r>
                      <a:r>
                        <a:rPr lang="pl-PL" sz="1600" b="1" baseline="0" dirty="0" smtClean="0">
                          <a:solidFill>
                            <a:schemeClr val="tx2"/>
                          </a:solidFill>
                        </a:rPr>
                        <a:t>+</a:t>
                      </a:r>
                      <a:endParaRPr lang="pl-PL" sz="1600" b="1" dirty="0" smtClean="0">
                        <a:solidFill>
                          <a:schemeClr val="tx2"/>
                        </a:solidFill>
                      </a:endParaRPr>
                    </a:p>
                  </a:txBody>
                  <a:tcPr/>
                </a:tc>
                <a:tc>
                  <a:txBody>
                    <a:bodyPr/>
                    <a:lstStyle/>
                    <a:p>
                      <a:pPr algn="ctr"/>
                      <a:r>
                        <a:rPr lang="pl-PL" sz="1600" b="1" dirty="0" smtClean="0">
                          <a:solidFill>
                            <a:srgbClr val="00B050"/>
                          </a:solidFill>
                        </a:rPr>
                        <a:t>x</a:t>
                      </a:r>
                      <a:endParaRPr lang="pl-PL" sz="1600" b="1" dirty="0">
                        <a:solidFill>
                          <a:srgbClr val="00B050"/>
                        </a:solidFill>
                      </a:endParaRPr>
                    </a:p>
                  </a:txBody>
                  <a:tcPr/>
                </a:tc>
              </a:tr>
              <a:tr h="370840">
                <a:tc gridSpan="5">
                  <a:txBody>
                    <a:bodyPr/>
                    <a:lstStyle/>
                    <a:p>
                      <a:pPr algn="just"/>
                      <a:r>
                        <a:rPr lang="pl-PL" sz="1000" b="1" dirty="0" smtClean="0">
                          <a:solidFill>
                            <a:srgbClr val="FF0000"/>
                          </a:solidFill>
                        </a:rPr>
                        <a:t>Na potrzeby szkolenia uwzględniamy w charakterze przykładu: ogólne normy</a:t>
                      </a:r>
                      <a:r>
                        <a:rPr lang="pl-PL" sz="1000" b="1" baseline="0" dirty="0" smtClean="0">
                          <a:solidFill>
                            <a:srgbClr val="FF0000"/>
                          </a:solidFill>
                        </a:rPr>
                        <a:t> obyczajowe i moralne obowiązujące w Polsce, normy religii katolickiej</a:t>
                      </a:r>
                      <a:br>
                        <a:rPr lang="pl-PL" sz="1000" b="1" baseline="0" dirty="0" smtClean="0">
                          <a:solidFill>
                            <a:srgbClr val="FF0000"/>
                          </a:solidFill>
                        </a:rPr>
                      </a:br>
                      <a:r>
                        <a:rPr lang="pl-PL" sz="1000" b="1" baseline="0" dirty="0" smtClean="0">
                          <a:solidFill>
                            <a:srgbClr val="FF0000"/>
                          </a:solidFill>
                        </a:rPr>
                        <a:t>oraz normy prawa powszechnie obowiązującego w Polsce.</a:t>
                      </a:r>
                    </a:p>
                    <a:p>
                      <a:pPr algn="just"/>
                      <a:endParaRPr lang="pl-PL" sz="1000" b="1" dirty="0" smtClean="0">
                        <a:solidFill>
                          <a:srgbClr val="FF0000"/>
                        </a:solidFill>
                      </a:endParaRPr>
                    </a:p>
                    <a:p>
                      <a:pPr algn="just"/>
                      <a:r>
                        <a:rPr lang="pl-PL" sz="1400" b="1" dirty="0" smtClean="0">
                          <a:solidFill>
                            <a:srgbClr val="00B050"/>
                          </a:solidFill>
                        </a:rPr>
                        <a:t>x</a:t>
                      </a:r>
                      <a:r>
                        <a:rPr lang="pl-PL" sz="1400" dirty="0" smtClean="0"/>
                        <a:t> </a:t>
                      </a:r>
                      <a:r>
                        <a:rPr lang="pl-PL" sz="1200" dirty="0" smtClean="0"/>
                        <a:t>    </a:t>
                      </a:r>
                      <a:r>
                        <a:rPr lang="pl-PL" sz="1200" dirty="0" smtClean="0">
                          <a:solidFill>
                            <a:schemeClr val="tx2"/>
                          </a:solidFill>
                        </a:rPr>
                        <a:t>indyferentne</a:t>
                      </a:r>
                    </a:p>
                    <a:p>
                      <a:pPr algn="just"/>
                      <a:r>
                        <a:rPr lang="pl-PL" sz="1400" b="1" dirty="0" smtClean="0">
                          <a:solidFill>
                            <a:schemeClr val="tx2"/>
                          </a:solidFill>
                        </a:rPr>
                        <a:t>+</a:t>
                      </a:r>
                      <a:r>
                        <a:rPr lang="pl-PL" sz="1400" dirty="0" smtClean="0">
                          <a:solidFill>
                            <a:schemeClr val="tx2"/>
                          </a:solidFill>
                        </a:rPr>
                        <a:t> </a:t>
                      </a:r>
                      <a:r>
                        <a:rPr lang="pl-PL" sz="1200" dirty="0" smtClean="0">
                          <a:solidFill>
                            <a:schemeClr val="tx2"/>
                          </a:solidFill>
                        </a:rPr>
                        <a:t>   </a:t>
                      </a:r>
                      <a:r>
                        <a:rPr lang="pl-PL" sz="1200" baseline="0" dirty="0" smtClean="0">
                          <a:solidFill>
                            <a:schemeClr val="tx2"/>
                          </a:solidFill>
                        </a:rPr>
                        <a:t> </a:t>
                      </a:r>
                      <a:r>
                        <a:rPr lang="pl-PL" sz="1200" dirty="0" smtClean="0">
                          <a:solidFill>
                            <a:schemeClr val="tx2"/>
                          </a:solidFill>
                        </a:rPr>
                        <a:t>nakaz/zakaz obowiązuje</a:t>
                      </a:r>
                    </a:p>
                    <a:p>
                      <a:pPr algn="just"/>
                      <a:r>
                        <a:rPr lang="pl-PL" sz="1400" b="1" dirty="0" smtClean="0">
                          <a:solidFill>
                            <a:schemeClr val="accent6">
                              <a:lumMod val="75000"/>
                            </a:schemeClr>
                          </a:solidFill>
                        </a:rPr>
                        <a:t>–</a:t>
                      </a:r>
                      <a:r>
                        <a:rPr lang="pl-PL" sz="1200" dirty="0" smtClean="0">
                          <a:solidFill>
                            <a:schemeClr val="tx2"/>
                          </a:solidFill>
                        </a:rPr>
                        <a:t>     obowiązuje przeciwstawny</a:t>
                      </a:r>
                      <a:r>
                        <a:rPr lang="pl-PL" sz="1200" baseline="0" dirty="0" smtClean="0">
                          <a:solidFill>
                            <a:schemeClr val="tx2"/>
                          </a:solidFill>
                        </a:rPr>
                        <a:t> nakaz/zakaz</a:t>
                      </a:r>
                      <a:endParaRPr lang="pl-PL" sz="1200" dirty="0">
                        <a:solidFill>
                          <a:schemeClr val="tx2"/>
                        </a:solidFill>
                      </a:endParaRPr>
                    </a:p>
                  </a:txBody>
                  <a:tcPr/>
                </a:tc>
                <a:tc hMerge="1">
                  <a:txBody>
                    <a:bodyPr/>
                    <a:lstStyle/>
                    <a:p>
                      <a:pPr algn="ctr"/>
                      <a:endParaRPr lang="pl-PL" dirty="0"/>
                    </a:p>
                  </a:txBody>
                  <a:tcPr/>
                </a:tc>
                <a:tc hMerge="1">
                  <a:txBody>
                    <a:bodyPr/>
                    <a:lstStyle/>
                    <a:p>
                      <a:pPr algn="ctr"/>
                      <a:endParaRPr lang="pl-PL" dirty="0"/>
                    </a:p>
                  </a:txBody>
                  <a:tcPr/>
                </a:tc>
                <a:tc hMerge="1">
                  <a:txBody>
                    <a:bodyPr/>
                    <a:lstStyle/>
                    <a:p>
                      <a:pPr algn="ctr"/>
                      <a:endParaRPr lang="pl-PL" dirty="0"/>
                    </a:p>
                  </a:txBody>
                  <a:tcPr/>
                </a:tc>
                <a:tc hMerge="1">
                  <a:txBody>
                    <a:bodyPr/>
                    <a:lstStyle/>
                    <a:p>
                      <a:pPr algn="ctr"/>
                      <a:endParaRPr lang="pl-PL" sz="1200" dirty="0"/>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0" y="0"/>
            <a:ext cx="9144000" cy="1417638"/>
          </a:xfrm>
          <a:solidFill>
            <a:schemeClr val="tx2"/>
          </a:solidFill>
        </p:spPr>
        <p:txBody>
          <a:bodyPr>
            <a:normAutofit/>
          </a:bodyPr>
          <a:lstStyle/>
          <a:p>
            <a:r>
              <a:rPr lang="pl-PL" sz="4000" b="1" dirty="0" smtClean="0">
                <a:solidFill>
                  <a:schemeClr val="bg1"/>
                </a:solidFill>
              </a:rPr>
              <a:t>PRAWO – jak je zastosować?</a:t>
            </a:r>
            <a:endParaRPr lang="pl-PL" sz="4000" b="1" dirty="0">
              <a:solidFill>
                <a:schemeClr val="bg1"/>
              </a:solidFill>
            </a:endParaRPr>
          </a:p>
        </p:txBody>
      </p:sp>
      <p:sp>
        <p:nvSpPr>
          <p:cNvPr id="3" name="Symbol zastępczy zawartości 2"/>
          <p:cNvSpPr>
            <a:spLocks noGrp="1"/>
          </p:cNvSpPr>
          <p:nvPr>
            <p:ph idx="1"/>
          </p:nvPr>
        </p:nvSpPr>
        <p:spPr>
          <a:xfrm>
            <a:off x="0" y="1412776"/>
            <a:ext cx="9144000" cy="5445224"/>
          </a:xfrm>
          <a:solidFill>
            <a:schemeClr val="tx2">
              <a:lumMod val="20000"/>
              <a:lumOff val="80000"/>
            </a:schemeClr>
          </a:solidFill>
        </p:spPr>
        <p:txBody>
          <a:bodyPr>
            <a:normAutofit fontScale="92500" lnSpcReduction="10000"/>
          </a:bodyPr>
          <a:lstStyle/>
          <a:p>
            <a:endParaRPr lang="pl-PL" dirty="0" smtClean="0"/>
          </a:p>
          <a:p>
            <a:endParaRPr lang="pl-PL" dirty="0" smtClean="0"/>
          </a:p>
          <a:p>
            <a:endParaRPr lang="pl-PL" dirty="0" smtClean="0"/>
          </a:p>
          <a:p>
            <a:endParaRPr lang="pl-PL" dirty="0" smtClean="0"/>
          </a:p>
          <a:p>
            <a:endParaRPr lang="pl-PL" dirty="0" smtClean="0"/>
          </a:p>
          <a:p>
            <a:endParaRPr lang="pl-PL" dirty="0" smtClean="0"/>
          </a:p>
          <a:p>
            <a:endParaRPr lang="pl-PL" dirty="0" smtClean="0"/>
          </a:p>
          <a:p>
            <a:pPr>
              <a:buNone/>
            </a:pPr>
            <a:endParaRPr lang="pl-PL" dirty="0" smtClean="0"/>
          </a:p>
          <a:p>
            <a:pPr>
              <a:buNone/>
            </a:pPr>
            <a:endParaRPr lang="pl-PL" dirty="0" smtClean="0"/>
          </a:p>
          <a:p>
            <a:pPr algn="ctr">
              <a:buNone/>
            </a:pPr>
            <a:r>
              <a:rPr lang="pl-PL" b="1" dirty="0" smtClean="0">
                <a:solidFill>
                  <a:schemeClr val="tx2"/>
                </a:solidFill>
              </a:rPr>
              <a:t>KAZUS „Rozbitkowie”</a:t>
            </a:r>
          </a:p>
          <a:p>
            <a:endParaRPr lang="pl-PL" dirty="0"/>
          </a:p>
        </p:txBody>
      </p:sp>
      <p:pic>
        <p:nvPicPr>
          <p:cNvPr id="43010" name="Picture 2"/>
          <p:cNvPicPr>
            <a:picLocks noChangeAspect="1" noChangeArrowheads="1"/>
          </p:cNvPicPr>
          <p:nvPr/>
        </p:nvPicPr>
        <p:blipFill>
          <a:blip r:embed="rId3" cstate="print"/>
          <a:srcRect/>
          <a:stretch>
            <a:fillRect/>
          </a:stretch>
        </p:blipFill>
        <p:spPr bwMode="auto">
          <a:xfrm>
            <a:off x="1907704" y="1844824"/>
            <a:ext cx="5184576" cy="3672408"/>
          </a:xfrm>
          <a:prstGeom prst="rect">
            <a:avLst/>
          </a:prstGeom>
          <a:noFill/>
          <a:ln w="9525">
            <a:noFill/>
            <a:miter lim="800000"/>
            <a:headEnd/>
            <a:tailEnd/>
          </a:ln>
          <a:scene3d>
            <a:camera prst="orthographicFront"/>
            <a:lightRig rig="threePt" dir="t"/>
          </a:scene3d>
          <a:sp3d>
            <a:bevelT/>
          </a:sp3d>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tx2"/>
          </a:solidFill>
        </p:spPr>
        <p:txBody>
          <a:bodyPr/>
          <a:lstStyle/>
          <a:p>
            <a:pPr algn="l"/>
            <a:r>
              <a:rPr lang="pl-PL" b="1" dirty="0" smtClean="0">
                <a:solidFill>
                  <a:schemeClr val="bg1"/>
                </a:solidFill>
              </a:rPr>
              <a:t>Praca nad kazusem</a:t>
            </a:r>
            <a:endParaRPr lang="pl-PL" b="1" dirty="0">
              <a:solidFill>
                <a:schemeClr val="bg1"/>
              </a:solidFill>
            </a:endParaRPr>
          </a:p>
        </p:txBody>
      </p:sp>
      <p:sp>
        <p:nvSpPr>
          <p:cNvPr id="3" name="Symbol zastępczy zawartości 2"/>
          <p:cNvSpPr>
            <a:spLocks noGrp="1"/>
          </p:cNvSpPr>
          <p:nvPr>
            <p:ph idx="1"/>
          </p:nvPr>
        </p:nvSpPr>
        <p:spPr>
          <a:xfrm>
            <a:off x="457200" y="1600200"/>
            <a:ext cx="8229600" cy="4853136"/>
          </a:xfrm>
        </p:spPr>
        <p:txBody>
          <a:bodyPr>
            <a:normAutofit/>
          </a:bodyPr>
          <a:lstStyle/>
          <a:p>
            <a:r>
              <a:rPr lang="pl-PL" b="1" dirty="0" smtClean="0">
                <a:solidFill>
                  <a:schemeClr val="tx2"/>
                </a:solidFill>
              </a:rPr>
              <a:t>PODZIAŁ GRUPY NA ZESPOŁY EKSPERCKIE:</a:t>
            </a:r>
          </a:p>
          <a:p>
            <a:pPr>
              <a:buNone/>
            </a:pPr>
            <a:r>
              <a:rPr lang="pl-PL" dirty="0" smtClean="0">
                <a:solidFill>
                  <a:schemeClr val="tx2"/>
                </a:solidFill>
              </a:rPr>
              <a:t>		</a:t>
            </a:r>
            <a:r>
              <a:rPr lang="pl-PL" b="1" dirty="0" smtClean="0">
                <a:solidFill>
                  <a:srgbClr val="FF0000"/>
                </a:solidFill>
              </a:rPr>
              <a:t>grupa prokuratorów – oskarżenie</a:t>
            </a:r>
            <a:r>
              <a:rPr lang="pl-PL" dirty="0" smtClean="0">
                <a:solidFill>
                  <a:schemeClr val="tx2"/>
                </a:solidFill>
              </a:rPr>
              <a:t>,</a:t>
            </a:r>
          </a:p>
          <a:p>
            <a:pPr>
              <a:buNone/>
            </a:pPr>
            <a:r>
              <a:rPr lang="pl-PL" dirty="0" smtClean="0">
                <a:solidFill>
                  <a:schemeClr val="tx2"/>
                </a:solidFill>
              </a:rPr>
              <a:t>		</a:t>
            </a:r>
            <a:r>
              <a:rPr lang="pl-PL" b="1" dirty="0" smtClean="0">
                <a:solidFill>
                  <a:srgbClr val="00B050"/>
                </a:solidFill>
              </a:rPr>
              <a:t>grupa adwokatów – obrona oskarżonych</a:t>
            </a:r>
            <a:r>
              <a:rPr lang="pl-PL" dirty="0" smtClean="0">
                <a:solidFill>
                  <a:schemeClr val="tx2"/>
                </a:solidFill>
              </a:rPr>
              <a:t>,</a:t>
            </a:r>
          </a:p>
          <a:p>
            <a:pPr>
              <a:buNone/>
            </a:pPr>
            <a:r>
              <a:rPr lang="pl-PL" dirty="0" smtClean="0">
                <a:solidFill>
                  <a:schemeClr val="tx2"/>
                </a:solidFill>
              </a:rPr>
              <a:t>		</a:t>
            </a:r>
            <a:r>
              <a:rPr lang="pl-PL" b="1" dirty="0" smtClean="0">
                <a:solidFill>
                  <a:srgbClr val="811B6B"/>
                </a:solidFill>
              </a:rPr>
              <a:t>skład sędziowski – wyrokowanie</a:t>
            </a:r>
            <a:r>
              <a:rPr lang="pl-PL" dirty="0" smtClean="0">
                <a:solidFill>
                  <a:schemeClr val="tx2"/>
                </a:solidFill>
              </a:rPr>
              <a:t>;</a:t>
            </a:r>
          </a:p>
          <a:p>
            <a:r>
              <a:rPr lang="pl-PL" b="1" dirty="0" smtClean="0">
                <a:solidFill>
                  <a:schemeClr val="tx2"/>
                </a:solidFill>
              </a:rPr>
              <a:t>TREŚĆ PRZEPISÓW PRAWNYCH</a:t>
            </a:r>
          </a:p>
          <a:p>
            <a:r>
              <a:rPr lang="pl-PL" b="1" dirty="0" smtClean="0">
                <a:solidFill>
                  <a:schemeClr val="tx2"/>
                </a:solidFill>
              </a:rPr>
              <a:t>WYSTĄPIENIA</a:t>
            </a:r>
          </a:p>
          <a:p>
            <a:r>
              <a:rPr lang="pl-PL" b="1" dirty="0" smtClean="0">
                <a:solidFill>
                  <a:schemeClr val="tx2"/>
                </a:solidFill>
              </a:rPr>
              <a:t>NARADA i WERDYKT</a:t>
            </a:r>
          </a:p>
          <a:p>
            <a:r>
              <a:rPr lang="pl-PL" b="1" dirty="0" smtClean="0">
                <a:solidFill>
                  <a:schemeClr val="tx2"/>
                </a:solidFill>
              </a:rPr>
              <a:t>OMÓWIENIE</a:t>
            </a:r>
            <a:endParaRPr lang="pl-PL" b="1" dirty="0">
              <a:solidFill>
                <a:schemeClr val="tx2"/>
              </a:solidFill>
            </a:endParaRPr>
          </a:p>
        </p:txBody>
      </p:sp>
      <p:pic>
        <p:nvPicPr>
          <p:cNvPr id="4" name="Picture 2"/>
          <p:cNvPicPr>
            <a:picLocks noChangeAspect="1" noChangeArrowheads="1"/>
          </p:cNvPicPr>
          <p:nvPr/>
        </p:nvPicPr>
        <p:blipFill>
          <a:blip r:embed="rId3" cstate="print"/>
          <a:srcRect/>
          <a:stretch>
            <a:fillRect/>
          </a:stretch>
        </p:blipFill>
        <p:spPr bwMode="auto">
          <a:xfrm>
            <a:off x="6444208" y="4797152"/>
            <a:ext cx="2541459" cy="1800200"/>
          </a:xfrm>
          <a:prstGeom prst="rect">
            <a:avLst/>
          </a:prstGeom>
          <a:noFill/>
          <a:ln w="9525">
            <a:noFill/>
            <a:miter lim="800000"/>
            <a:headEnd/>
            <a:tailEnd/>
          </a:ln>
          <a:scene3d>
            <a:camera prst="orthographicFront"/>
            <a:lightRig rig="threePt" dir="t"/>
          </a:scene3d>
          <a:sp3d>
            <a:bevelT/>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395536" y="2780928"/>
            <a:ext cx="5770984" cy="1143000"/>
          </a:xfrm>
          <a:noFill/>
        </p:spPr>
        <p:txBody>
          <a:bodyPr>
            <a:noAutofit/>
          </a:bodyPr>
          <a:lstStyle/>
          <a:p>
            <a:r>
              <a:rPr lang="pl-PL" sz="5400" b="1" dirty="0" smtClean="0">
                <a:solidFill>
                  <a:schemeClr val="tx2">
                    <a:lumMod val="60000"/>
                    <a:lumOff val="40000"/>
                  </a:schemeClr>
                </a:solidFill>
              </a:rPr>
              <a:t>Co to jest  </a:t>
            </a:r>
            <a:r>
              <a:rPr lang="pl-PL" sz="5400" b="1" dirty="0" smtClean="0">
                <a:solidFill>
                  <a:srgbClr val="FF0000"/>
                </a:solidFill>
              </a:rPr>
              <a:t>p </a:t>
            </a:r>
            <a:r>
              <a:rPr lang="pl-PL" sz="5400" b="1" dirty="0" err="1" smtClean="0">
                <a:solidFill>
                  <a:srgbClr val="FF0000"/>
                </a:solidFill>
              </a:rPr>
              <a:t>r</a:t>
            </a:r>
            <a:r>
              <a:rPr lang="pl-PL" sz="5400" b="1" dirty="0" smtClean="0">
                <a:solidFill>
                  <a:srgbClr val="FF0000"/>
                </a:solidFill>
              </a:rPr>
              <a:t> a w o</a:t>
            </a:r>
            <a:endParaRPr lang="pl-PL" sz="5400" b="1" dirty="0">
              <a:solidFill>
                <a:srgbClr val="FF0000"/>
              </a:solidFill>
            </a:endParaRPr>
          </a:p>
        </p:txBody>
      </p:sp>
      <p:pic>
        <p:nvPicPr>
          <p:cNvPr id="23556" name="Picture 4"/>
          <p:cNvPicPr>
            <a:picLocks noGrp="1" noChangeAspect="1" noChangeArrowheads="1"/>
          </p:cNvPicPr>
          <p:nvPr>
            <p:ph idx="1"/>
          </p:nvPr>
        </p:nvPicPr>
        <p:blipFill>
          <a:blip r:embed="rId3" cstate="print"/>
          <a:srcRect/>
          <a:stretch>
            <a:fillRect/>
          </a:stretch>
        </p:blipFill>
        <p:spPr bwMode="auto">
          <a:xfrm>
            <a:off x="6156176" y="1772816"/>
            <a:ext cx="1771650" cy="2581275"/>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a:p>
        </p:txBody>
      </p:sp>
      <p:sp>
        <p:nvSpPr>
          <p:cNvPr id="3" name="Symbol zastępczy zawartości 2"/>
          <p:cNvSpPr>
            <a:spLocks noGrp="1"/>
          </p:cNvSpPr>
          <p:nvPr>
            <p:ph idx="1"/>
          </p:nvPr>
        </p:nvSpPr>
        <p:spPr>
          <a:xfrm>
            <a:off x="0" y="0"/>
            <a:ext cx="9144000" cy="6858000"/>
          </a:xfrm>
          <a:solidFill>
            <a:schemeClr val="tx2">
              <a:lumMod val="20000"/>
              <a:lumOff val="80000"/>
            </a:schemeClr>
          </a:solidFill>
        </p:spPr>
        <p:txBody>
          <a:bodyPr>
            <a:normAutofit/>
          </a:bodyPr>
          <a:lstStyle/>
          <a:p>
            <a:pPr marL="0" indent="0" algn="just">
              <a:spcBef>
                <a:spcPts val="0"/>
              </a:spcBef>
              <a:buNone/>
            </a:pPr>
            <a:endParaRPr lang="pl-PL" sz="800" dirty="0" smtClean="0"/>
          </a:p>
          <a:p>
            <a:pPr marL="0" indent="0" algn="just">
              <a:spcBef>
                <a:spcPts val="0"/>
              </a:spcBef>
              <a:buNone/>
            </a:pPr>
            <a:endParaRPr lang="pl-PL" sz="800" dirty="0" smtClean="0"/>
          </a:p>
          <a:p>
            <a:pPr marL="0" indent="0" algn="just">
              <a:spcBef>
                <a:spcPts val="0"/>
              </a:spcBef>
              <a:buNone/>
            </a:pPr>
            <a:endParaRPr lang="pl-PL" sz="800" dirty="0" smtClean="0"/>
          </a:p>
          <a:p>
            <a:pPr algn="just">
              <a:buNone/>
            </a:pPr>
            <a:r>
              <a:rPr lang="pl-PL" sz="800" b="1" dirty="0" smtClean="0">
                <a:solidFill>
                  <a:schemeClr val="tx2"/>
                </a:solidFill>
              </a:rPr>
              <a:t>	</a:t>
            </a:r>
            <a:r>
              <a:rPr lang="pl-PL" sz="1800" b="1" dirty="0" smtClean="0">
                <a:solidFill>
                  <a:schemeClr val="tx2"/>
                </a:solidFill>
              </a:rPr>
              <a:t>Troje rozbitków – </a:t>
            </a:r>
            <a:r>
              <a:rPr lang="pl-PL" sz="1800" b="1" dirty="0" smtClean="0">
                <a:solidFill>
                  <a:schemeClr val="accent6">
                    <a:lumMod val="75000"/>
                  </a:schemeClr>
                </a:solidFill>
              </a:rPr>
              <a:t>Jan</a:t>
            </a:r>
            <a:r>
              <a:rPr lang="pl-PL" sz="1800" b="1" dirty="0" smtClean="0">
                <a:solidFill>
                  <a:schemeClr val="tx2"/>
                </a:solidFill>
              </a:rPr>
              <a:t> </a:t>
            </a:r>
            <a:r>
              <a:rPr lang="pl-PL" sz="1800" b="1" dirty="0" smtClean="0">
                <a:solidFill>
                  <a:schemeClr val="accent6">
                    <a:lumMod val="75000"/>
                  </a:schemeClr>
                </a:solidFill>
              </a:rPr>
              <a:t>Pech</a:t>
            </a:r>
            <a:r>
              <a:rPr lang="pl-PL" sz="1800" b="1" dirty="0" smtClean="0">
                <a:solidFill>
                  <a:schemeClr val="tx2"/>
                </a:solidFill>
              </a:rPr>
              <a:t>, </a:t>
            </a:r>
            <a:r>
              <a:rPr lang="pl-PL" sz="1800" b="1" dirty="0" smtClean="0">
                <a:solidFill>
                  <a:schemeClr val="accent6">
                    <a:lumMod val="75000"/>
                  </a:schemeClr>
                </a:solidFill>
              </a:rPr>
              <a:t>Adam</a:t>
            </a:r>
            <a:r>
              <a:rPr lang="pl-PL" sz="1800" b="1" dirty="0" smtClean="0">
                <a:solidFill>
                  <a:schemeClr val="tx2"/>
                </a:solidFill>
              </a:rPr>
              <a:t> </a:t>
            </a:r>
            <a:r>
              <a:rPr lang="pl-PL" sz="1800" b="1" dirty="0" smtClean="0">
                <a:solidFill>
                  <a:schemeClr val="accent6">
                    <a:lumMod val="75000"/>
                  </a:schemeClr>
                </a:solidFill>
              </a:rPr>
              <a:t>Rad</a:t>
            </a:r>
            <a:r>
              <a:rPr lang="pl-PL" sz="1800" b="1" dirty="0" smtClean="0">
                <a:solidFill>
                  <a:schemeClr val="tx2"/>
                </a:solidFill>
              </a:rPr>
              <a:t> i </a:t>
            </a:r>
            <a:r>
              <a:rPr lang="pl-PL" sz="1800" b="1" dirty="0" smtClean="0">
                <a:solidFill>
                  <a:schemeClr val="accent6">
                    <a:lumMod val="75000"/>
                  </a:schemeClr>
                </a:solidFill>
              </a:rPr>
              <a:t>Ewa Lit </a:t>
            </a:r>
            <a:r>
              <a:rPr lang="pl-PL" sz="1800" b="1" dirty="0" smtClean="0">
                <a:solidFill>
                  <a:schemeClr val="tx2"/>
                </a:solidFill>
              </a:rPr>
              <a:t>– uratowało się z katastrofy lotniczej. Samolot rozbił się u wybrzeży bezludnej wyspy, do której rozbitkom udało się dopłynąć. </a:t>
            </a:r>
            <a:br>
              <a:rPr lang="pl-PL" sz="1800" b="1" dirty="0" smtClean="0">
                <a:solidFill>
                  <a:schemeClr val="tx2"/>
                </a:solidFill>
              </a:rPr>
            </a:br>
            <a:r>
              <a:rPr lang="pl-PL" sz="1800" b="1" dirty="0" smtClean="0">
                <a:solidFill>
                  <a:schemeClr val="tx2"/>
                </a:solidFill>
              </a:rPr>
              <a:t>Na wyspie nie było żadnej roślinności ani słodkiej wody – nie mieli nic do jedzenia. Brakowało im również jakiegokolwiek sprzętu.</a:t>
            </a:r>
          </a:p>
          <a:p>
            <a:pPr algn="just">
              <a:buNone/>
            </a:pPr>
            <a:endParaRPr lang="pl-PL" sz="800" b="1" dirty="0" smtClean="0">
              <a:solidFill>
                <a:schemeClr val="tx2"/>
              </a:solidFill>
            </a:endParaRPr>
          </a:p>
          <a:p>
            <a:pPr algn="just">
              <a:buNone/>
            </a:pPr>
            <a:endParaRPr lang="pl-PL" sz="800" b="1" dirty="0" smtClean="0">
              <a:solidFill>
                <a:schemeClr val="tx2"/>
              </a:solidFill>
            </a:endParaRPr>
          </a:p>
          <a:p>
            <a:pPr algn="just">
              <a:buNone/>
            </a:pPr>
            <a:endParaRPr lang="pl-PL" sz="800" b="1" dirty="0" smtClean="0">
              <a:solidFill>
                <a:schemeClr val="tx2"/>
              </a:solidFill>
            </a:endParaRPr>
          </a:p>
          <a:p>
            <a:pPr algn="just">
              <a:buNone/>
            </a:pPr>
            <a:r>
              <a:rPr lang="pl-PL" sz="1800" b="1" dirty="0" smtClean="0">
                <a:solidFill>
                  <a:schemeClr val="tx2"/>
                </a:solidFill>
              </a:rPr>
              <a:t>	Rozbitkowie zaczęli zastanawiać się nad swoją sytuacją. </a:t>
            </a:r>
            <a:r>
              <a:rPr lang="pl-PL" sz="1800" b="1" dirty="0" smtClean="0">
                <a:solidFill>
                  <a:schemeClr val="accent6">
                    <a:lumMod val="75000"/>
                  </a:schemeClr>
                </a:solidFill>
              </a:rPr>
              <a:t>Jan Pech</a:t>
            </a:r>
            <a:r>
              <a:rPr lang="pl-PL" sz="1800" b="1" dirty="0" smtClean="0">
                <a:solidFill>
                  <a:schemeClr val="tx2"/>
                </a:solidFill>
              </a:rPr>
              <a:t>, pierwszy kapitan, stwierdził, że muszą być bardzo daleko od jakiegokolwiek stałego lądu. </a:t>
            </a:r>
            <a:r>
              <a:rPr lang="pl-PL" sz="1800" b="1" dirty="0" smtClean="0">
                <a:solidFill>
                  <a:schemeClr val="accent6">
                    <a:lumMod val="75000"/>
                  </a:schemeClr>
                </a:solidFill>
              </a:rPr>
              <a:t>Adam Rad</a:t>
            </a:r>
            <a:r>
              <a:rPr lang="pl-PL" sz="1800" b="1" dirty="0" smtClean="0">
                <a:solidFill>
                  <a:schemeClr val="tx2"/>
                </a:solidFill>
              </a:rPr>
              <a:t>, doktor nauk medycznych, stwierdził, że bez jedzenia i picia nie przeżyją dłużej niż miesiąc. Przyznał, że mieliby większe szanse na przeżycie, gdyby jedno z nich umarło, a pozostałe osoby zjadły ciało umarłego. </a:t>
            </a:r>
            <a:r>
              <a:rPr lang="pl-PL" sz="1800" b="1" dirty="0" smtClean="0">
                <a:solidFill>
                  <a:schemeClr val="accent6">
                    <a:lumMod val="75000"/>
                  </a:schemeClr>
                </a:solidFill>
              </a:rPr>
              <a:t>Ewa Lit</a:t>
            </a:r>
            <a:r>
              <a:rPr lang="pl-PL" sz="1800" b="1" dirty="0" smtClean="0">
                <a:solidFill>
                  <a:schemeClr val="tx2"/>
                </a:solidFill>
              </a:rPr>
              <a:t>, stewardessa-stażystka, strasznie płakała…</a:t>
            </a:r>
            <a:endParaRPr lang="pl-PL" sz="800" b="1" dirty="0" smtClean="0">
              <a:solidFill>
                <a:schemeClr val="tx2"/>
              </a:solidFill>
            </a:endParaRPr>
          </a:p>
          <a:p>
            <a:pPr algn="just">
              <a:buNone/>
            </a:pPr>
            <a:r>
              <a:rPr lang="pl-PL" sz="800" b="1" dirty="0" smtClean="0">
                <a:solidFill>
                  <a:schemeClr val="tx2"/>
                </a:solidFill>
              </a:rPr>
              <a:t>	</a:t>
            </a:r>
          </a:p>
          <a:p>
            <a:pPr algn="just">
              <a:buNone/>
            </a:pPr>
            <a:endParaRPr lang="pl-PL" sz="800" b="1" dirty="0" smtClean="0">
              <a:solidFill>
                <a:schemeClr val="tx2"/>
              </a:solidFill>
            </a:endParaRPr>
          </a:p>
          <a:p>
            <a:pPr algn="just">
              <a:buNone/>
            </a:pPr>
            <a:endParaRPr lang="pl-PL" sz="800" b="1" dirty="0" smtClean="0">
              <a:solidFill>
                <a:schemeClr val="tx2"/>
              </a:solidFill>
            </a:endParaRPr>
          </a:p>
          <a:p>
            <a:pPr algn="just">
              <a:buNone/>
            </a:pPr>
            <a:r>
              <a:rPr lang="pl-PL" sz="1800" b="1" dirty="0" smtClean="0">
                <a:solidFill>
                  <a:schemeClr val="tx2"/>
                </a:solidFill>
              </a:rPr>
              <a:t>	Po około dwudziestu dniach walki o życie, </a:t>
            </a:r>
            <a:r>
              <a:rPr lang="pl-PL" sz="1800" b="1" dirty="0" smtClean="0">
                <a:solidFill>
                  <a:schemeClr val="accent6">
                    <a:lumMod val="75000"/>
                  </a:schemeClr>
                </a:solidFill>
              </a:rPr>
              <a:t>Ewa Lit</a:t>
            </a:r>
            <a:r>
              <a:rPr lang="pl-PL" sz="1800" b="1" dirty="0" smtClean="0">
                <a:solidFill>
                  <a:schemeClr val="tx2"/>
                </a:solidFill>
              </a:rPr>
              <a:t>, już bardzo wyczerpana, zaproponowała, aby pociągnęli losy: przegrany miał poświęcić swoje życie dla ratowania pozostałych. </a:t>
            </a:r>
            <a:r>
              <a:rPr lang="pl-PL" sz="1800" b="1" dirty="0" smtClean="0">
                <a:solidFill>
                  <a:schemeClr val="accent6">
                    <a:lumMod val="75000"/>
                  </a:schemeClr>
                </a:solidFill>
              </a:rPr>
              <a:t>Jan Pech </a:t>
            </a:r>
            <a:r>
              <a:rPr lang="pl-PL" sz="1800" b="1" dirty="0" smtClean="0">
                <a:solidFill>
                  <a:schemeClr val="tx2"/>
                </a:solidFill>
              </a:rPr>
              <a:t>i </a:t>
            </a:r>
            <a:r>
              <a:rPr lang="pl-PL" sz="1800" b="1" dirty="0" smtClean="0">
                <a:solidFill>
                  <a:schemeClr val="accent6">
                    <a:lumMod val="75000"/>
                  </a:schemeClr>
                </a:solidFill>
              </a:rPr>
              <a:t>Adam Rad </a:t>
            </a:r>
            <a:r>
              <a:rPr lang="pl-PL" sz="1800" b="1" dirty="0" smtClean="0">
                <a:solidFill>
                  <a:schemeClr val="tx2"/>
                </a:solidFill>
              </a:rPr>
              <a:t>zgodzili się. Doszło do losowania. Przegrała </a:t>
            </a:r>
            <a:r>
              <a:rPr lang="pl-PL" sz="1800" b="1" dirty="0" smtClean="0">
                <a:solidFill>
                  <a:schemeClr val="accent6">
                    <a:lumMod val="75000"/>
                  </a:schemeClr>
                </a:solidFill>
              </a:rPr>
              <a:t>Ewa Lit</a:t>
            </a:r>
            <a:r>
              <a:rPr lang="pl-PL" sz="1800" b="1" dirty="0" smtClean="0">
                <a:solidFill>
                  <a:schemeClr val="tx2"/>
                </a:solidFill>
              </a:rPr>
              <a:t>. Odmówiła jednak wykonania planu. Pomimo jej protestów </a:t>
            </a:r>
            <a:r>
              <a:rPr lang="pl-PL" sz="1800" b="1" dirty="0" smtClean="0">
                <a:solidFill>
                  <a:schemeClr val="accent6">
                    <a:lumMod val="75000"/>
                  </a:schemeClr>
                </a:solidFill>
              </a:rPr>
              <a:t>Jan Pech </a:t>
            </a:r>
            <a:r>
              <a:rPr lang="pl-PL" sz="1800" b="1" dirty="0" smtClean="0">
                <a:solidFill>
                  <a:schemeClr val="tx2"/>
                </a:solidFill>
              </a:rPr>
              <a:t>i </a:t>
            </a:r>
            <a:r>
              <a:rPr lang="pl-PL" sz="1800" b="1" dirty="0" smtClean="0">
                <a:solidFill>
                  <a:schemeClr val="accent6">
                    <a:lumMod val="75000"/>
                  </a:schemeClr>
                </a:solidFill>
              </a:rPr>
              <a:t>Adam Rad</a:t>
            </a:r>
            <a:r>
              <a:rPr lang="pl-PL" sz="1800" b="1" dirty="0" smtClean="0">
                <a:solidFill>
                  <a:schemeClr val="tx2"/>
                </a:solidFill>
              </a:rPr>
              <a:t> zabili ją i zjedli.</a:t>
            </a:r>
          </a:p>
          <a:p>
            <a:pPr algn="just">
              <a:buNone/>
            </a:pPr>
            <a:endParaRPr lang="pl-PL" sz="800" b="1" dirty="0" smtClean="0">
              <a:solidFill>
                <a:schemeClr val="tx2"/>
              </a:solidFill>
            </a:endParaRPr>
          </a:p>
          <a:p>
            <a:pPr algn="just">
              <a:buNone/>
            </a:pPr>
            <a:endParaRPr lang="pl-PL" sz="800" b="1" dirty="0" smtClean="0">
              <a:solidFill>
                <a:schemeClr val="tx2"/>
              </a:solidFill>
            </a:endParaRPr>
          </a:p>
          <a:p>
            <a:pPr algn="just">
              <a:buNone/>
            </a:pPr>
            <a:endParaRPr lang="pl-PL" sz="800" b="1" dirty="0" smtClean="0">
              <a:solidFill>
                <a:schemeClr val="tx2"/>
              </a:solidFill>
            </a:endParaRPr>
          </a:p>
          <a:p>
            <a:pPr algn="just">
              <a:buNone/>
            </a:pPr>
            <a:r>
              <a:rPr lang="pl-PL" sz="1800" b="1" dirty="0" smtClean="0">
                <a:solidFill>
                  <a:schemeClr val="tx2"/>
                </a:solidFill>
              </a:rPr>
              <a:t>	Dwa dni później rozbitkowie zostali wyłowieni przez przepływający statek i odstawieni</a:t>
            </a:r>
            <a:br>
              <a:rPr lang="pl-PL" sz="1800" b="1" dirty="0" smtClean="0">
                <a:solidFill>
                  <a:schemeClr val="tx2"/>
                </a:solidFill>
              </a:rPr>
            </a:br>
            <a:r>
              <a:rPr lang="pl-PL" sz="1800" b="1" dirty="0" smtClean="0">
                <a:solidFill>
                  <a:schemeClr val="tx2"/>
                </a:solidFill>
              </a:rPr>
              <a:t>do portu w Gdańsku. Nie ukrywali tego, co się wydarzyło. Stanęli przed sądem pod zarzutem dokonania morderstwa.</a:t>
            </a:r>
            <a:endParaRPr lang="pl-PL" sz="1800" b="1" dirty="0">
              <a:solidFill>
                <a:schemeClr val="tx2"/>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tx2"/>
          </a:solidFill>
        </p:spPr>
        <p:txBody>
          <a:bodyPr>
            <a:normAutofit fontScale="90000"/>
          </a:bodyPr>
          <a:lstStyle/>
          <a:p>
            <a:r>
              <a:rPr lang="pl-PL" sz="2800" b="1" dirty="0" smtClean="0">
                <a:solidFill>
                  <a:schemeClr val="bg1"/>
                </a:solidFill>
              </a:rPr>
              <a:t/>
            </a:r>
            <a:br>
              <a:rPr lang="pl-PL" sz="2800" b="1" dirty="0" smtClean="0">
                <a:solidFill>
                  <a:schemeClr val="bg1"/>
                </a:solidFill>
              </a:rPr>
            </a:br>
            <a:r>
              <a:rPr lang="pl-PL" sz="2800" b="1" dirty="0" smtClean="0">
                <a:solidFill>
                  <a:schemeClr val="bg1"/>
                </a:solidFill>
              </a:rPr>
              <a:t>Ustawa z dnia 6 czerwca 1997 r. Kodeks karny.</a:t>
            </a:r>
            <a:br>
              <a:rPr lang="pl-PL" sz="2800" b="1" dirty="0" smtClean="0">
                <a:solidFill>
                  <a:schemeClr val="bg1"/>
                </a:solidFill>
              </a:rPr>
            </a:br>
            <a:r>
              <a:rPr lang="pl-PL" sz="2800" b="1" dirty="0" smtClean="0">
                <a:solidFill>
                  <a:schemeClr val="bg1"/>
                </a:solidFill>
              </a:rPr>
              <a:t>(Dz. U. Nr 88, poz. 553)</a:t>
            </a:r>
            <a:r>
              <a:rPr lang="pl-PL" dirty="0" smtClean="0"/>
              <a:t/>
            </a:r>
            <a:br>
              <a:rPr lang="pl-PL" dirty="0" smtClean="0"/>
            </a:br>
            <a:endParaRPr lang="pl-PL" dirty="0"/>
          </a:p>
        </p:txBody>
      </p:sp>
      <p:sp>
        <p:nvSpPr>
          <p:cNvPr id="3" name="Symbol zastępczy zawartości 2"/>
          <p:cNvSpPr>
            <a:spLocks noGrp="1"/>
          </p:cNvSpPr>
          <p:nvPr>
            <p:ph idx="1"/>
          </p:nvPr>
        </p:nvSpPr>
        <p:spPr>
          <a:solidFill>
            <a:schemeClr val="tx2">
              <a:lumMod val="60000"/>
              <a:lumOff val="40000"/>
            </a:schemeClr>
          </a:solidFill>
        </p:spPr>
        <p:txBody>
          <a:bodyPr/>
          <a:lstStyle/>
          <a:p>
            <a:pPr algn="ctr">
              <a:buNone/>
            </a:pPr>
            <a:endParaRPr lang="pl-PL" sz="800" dirty="0" smtClean="0"/>
          </a:p>
          <a:p>
            <a:pPr algn="ctr">
              <a:buNone/>
            </a:pPr>
            <a:endParaRPr lang="pl-PL" sz="800" dirty="0" smtClean="0"/>
          </a:p>
          <a:p>
            <a:pPr algn="ctr">
              <a:buNone/>
            </a:pPr>
            <a:r>
              <a:rPr lang="pl-PL" b="1" dirty="0" smtClean="0">
                <a:solidFill>
                  <a:schemeClr val="bg1"/>
                </a:solidFill>
              </a:rPr>
              <a:t>art. 148 § 1 – 4</a:t>
            </a:r>
          </a:p>
          <a:p>
            <a:pPr algn="ctr">
              <a:buNone/>
            </a:pPr>
            <a:r>
              <a:rPr lang="pl-PL" b="1" dirty="0" smtClean="0">
                <a:solidFill>
                  <a:schemeClr val="bg1"/>
                </a:solidFill>
              </a:rPr>
              <a:t>art. 25 § 1 – 3</a:t>
            </a:r>
          </a:p>
          <a:p>
            <a:pPr algn="ctr">
              <a:buNone/>
            </a:pPr>
            <a:r>
              <a:rPr lang="pl-PL" b="1" dirty="0" smtClean="0">
                <a:solidFill>
                  <a:schemeClr val="bg1"/>
                </a:solidFill>
              </a:rPr>
              <a:t>art. 26 § 1 – 5</a:t>
            </a:r>
          </a:p>
          <a:p>
            <a:pPr algn="ctr">
              <a:buNone/>
            </a:pPr>
            <a:r>
              <a:rPr lang="pl-PL" b="1" dirty="0" smtClean="0">
                <a:solidFill>
                  <a:schemeClr val="bg1"/>
                </a:solidFill>
              </a:rPr>
              <a:t>art. 155</a:t>
            </a:r>
          </a:p>
          <a:p>
            <a:pPr algn="ctr">
              <a:buNone/>
            </a:pPr>
            <a:r>
              <a:rPr lang="pl-PL" b="1" dirty="0" smtClean="0">
                <a:solidFill>
                  <a:schemeClr val="bg1"/>
                </a:solidFill>
              </a:rPr>
              <a:t>art. 1 § </a:t>
            </a:r>
            <a:r>
              <a:rPr lang="pl-PL" b="1" dirty="0" err="1" smtClean="0">
                <a:solidFill>
                  <a:schemeClr val="bg1"/>
                </a:solidFill>
              </a:rPr>
              <a:t>1</a:t>
            </a:r>
            <a:r>
              <a:rPr lang="pl-PL" b="1" dirty="0" smtClean="0">
                <a:solidFill>
                  <a:schemeClr val="bg1"/>
                </a:solidFill>
              </a:rPr>
              <a:t> – 3</a:t>
            </a:r>
          </a:p>
          <a:p>
            <a:pPr algn="ctr">
              <a:buNone/>
            </a:pPr>
            <a:r>
              <a:rPr lang="pl-PL" b="1" dirty="0" smtClean="0">
                <a:solidFill>
                  <a:schemeClr val="bg1"/>
                </a:solidFill>
              </a:rPr>
              <a:t>art. 53 § 1 – 2</a:t>
            </a:r>
            <a:endParaRPr lang="pl-PL" b="1" dirty="0">
              <a:solidFill>
                <a:schemeClr val="bg1"/>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0" y="0"/>
            <a:ext cx="9144000" cy="1628800"/>
          </a:xfrm>
          <a:solidFill>
            <a:schemeClr val="tx2">
              <a:lumMod val="60000"/>
              <a:lumOff val="40000"/>
            </a:schemeClr>
          </a:solidFill>
        </p:spPr>
        <p:txBody>
          <a:bodyPr/>
          <a:lstStyle/>
          <a:p>
            <a:endParaRPr lang="pl-PL" dirty="0"/>
          </a:p>
        </p:txBody>
      </p:sp>
      <p:sp>
        <p:nvSpPr>
          <p:cNvPr id="3" name="Symbol zastępczy zawartości 2"/>
          <p:cNvSpPr>
            <a:spLocks noGrp="1"/>
          </p:cNvSpPr>
          <p:nvPr>
            <p:ph idx="1"/>
          </p:nvPr>
        </p:nvSpPr>
        <p:spPr>
          <a:xfrm>
            <a:off x="0" y="1600200"/>
            <a:ext cx="9144000" cy="5257800"/>
          </a:xfrm>
          <a:solidFill>
            <a:schemeClr val="tx2">
              <a:lumMod val="60000"/>
              <a:lumOff val="40000"/>
            </a:schemeClr>
          </a:solidFill>
        </p:spPr>
        <p:txBody>
          <a:bodyPr/>
          <a:lstStyle/>
          <a:p>
            <a:pPr algn="ctr">
              <a:buNone/>
            </a:pPr>
            <a:endParaRPr lang="pl-PL" sz="2400" b="1" dirty="0" smtClean="0">
              <a:solidFill>
                <a:srgbClr val="C00000"/>
              </a:solidFill>
            </a:endParaRPr>
          </a:p>
          <a:p>
            <a:pPr algn="ctr">
              <a:buNone/>
            </a:pPr>
            <a:endParaRPr lang="pl-PL" sz="3000" b="1" dirty="0" smtClean="0">
              <a:solidFill>
                <a:schemeClr val="bg1"/>
              </a:solidFill>
            </a:endParaRPr>
          </a:p>
          <a:p>
            <a:pPr algn="ctr">
              <a:buNone/>
            </a:pPr>
            <a:r>
              <a:rPr lang="pl-PL" sz="3000" b="1" dirty="0" smtClean="0">
                <a:solidFill>
                  <a:schemeClr val="bg1"/>
                </a:solidFill>
              </a:rPr>
              <a:t>Dziękuję za uwagę!</a:t>
            </a:r>
          </a:p>
          <a:p>
            <a:pPr algn="ctr">
              <a:buNone/>
            </a:pPr>
            <a:endParaRPr lang="pl-PL" sz="2000" dirty="0" smtClean="0">
              <a:solidFill>
                <a:schemeClr val="bg1"/>
              </a:solidFill>
            </a:endParaRPr>
          </a:p>
          <a:p>
            <a:pPr algn="ctr">
              <a:buNone/>
            </a:pPr>
            <a:endParaRPr lang="pl-PL" sz="2000" dirty="0" smtClean="0">
              <a:solidFill>
                <a:schemeClr val="bg1"/>
              </a:solidFill>
            </a:endParaRPr>
          </a:p>
          <a:p>
            <a:pPr algn="ctr">
              <a:buNone/>
            </a:pPr>
            <a:endParaRPr lang="pl-PL" sz="2000" dirty="0" smtClean="0">
              <a:solidFill>
                <a:schemeClr val="bg1"/>
              </a:solidFill>
            </a:endParaRPr>
          </a:p>
          <a:p>
            <a:pPr algn="ctr">
              <a:buNone/>
            </a:pPr>
            <a:endParaRPr lang="pl-PL" sz="1400" dirty="0" smtClean="0">
              <a:solidFill>
                <a:schemeClr val="bg1"/>
              </a:solidFill>
            </a:endParaRPr>
          </a:p>
          <a:p>
            <a:pPr algn="ctr">
              <a:buNone/>
            </a:pPr>
            <a:endParaRPr lang="pl-PL" sz="1400" dirty="0" smtClean="0">
              <a:solidFill>
                <a:schemeClr val="bg1"/>
              </a:solidFill>
            </a:endParaRPr>
          </a:p>
          <a:p>
            <a:pPr algn="ctr">
              <a:buNone/>
            </a:pPr>
            <a:endParaRPr lang="pl-PL" sz="1400" dirty="0" smtClean="0">
              <a:solidFill>
                <a:schemeClr val="bg1"/>
              </a:solidFill>
            </a:endParaRPr>
          </a:p>
          <a:p>
            <a:pPr algn="ctr">
              <a:buNone/>
            </a:pPr>
            <a:endParaRPr lang="pl-PL" sz="1400" dirty="0" smtClean="0">
              <a:solidFill>
                <a:schemeClr val="bg1"/>
              </a:solidFill>
            </a:endParaRPr>
          </a:p>
          <a:p>
            <a:pPr algn="ctr">
              <a:buNone/>
            </a:pPr>
            <a:endParaRPr lang="pl-PL" sz="1400" dirty="0" smtClean="0">
              <a:solidFill>
                <a:schemeClr val="bg1"/>
              </a:solidFill>
            </a:endParaRPr>
          </a:p>
          <a:p>
            <a:pPr algn="ctr">
              <a:buNone/>
            </a:pPr>
            <a:endParaRPr lang="pl-PL" sz="1400" dirty="0" smtClean="0">
              <a:solidFill>
                <a:schemeClr val="bg1"/>
              </a:solidFill>
            </a:endParaRPr>
          </a:p>
          <a:p>
            <a:pPr algn="ctr">
              <a:buNone/>
            </a:pPr>
            <a:endParaRPr lang="pl-PL" sz="1400" dirty="0" smtClean="0">
              <a:solidFill>
                <a:schemeClr val="bg1"/>
              </a:solidFill>
            </a:endParaRPr>
          </a:p>
          <a:p>
            <a:pPr algn="ctr">
              <a:buNone/>
            </a:pPr>
            <a:endParaRPr lang="pl-PL" sz="1400" dirty="0" smtClean="0">
              <a:solidFill>
                <a:schemeClr val="bg1"/>
              </a:solidFill>
            </a:endParaRPr>
          </a:p>
          <a:p>
            <a:pPr algn="ctr">
              <a:buNone/>
            </a:pPr>
            <a:r>
              <a:rPr lang="pl-PL" sz="1400" dirty="0" smtClean="0">
                <a:solidFill>
                  <a:schemeClr val="bg1"/>
                </a:solidFill>
              </a:rPr>
              <a:t>Ośrodek </a:t>
            </a:r>
            <a:r>
              <a:rPr lang="pl-PL" sz="1400" smtClean="0">
                <a:solidFill>
                  <a:schemeClr val="bg1"/>
                </a:solidFill>
              </a:rPr>
              <a:t>Rozwoju Edukacji, Sulejówek</a:t>
            </a:r>
            <a:r>
              <a:rPr lang="pl-PL" sz="1400" dirty="0" smtClean="0">
                <a:solidFill>
                  <a:schemeClr val="bg1"/>
                </a:solidFill>
              </a:rPr>
              <a:t>, 2012 r.</a:t>
            </a:r>
            <a:endParaRPr lang="pl-PL" sz="1400"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tx2"/>
          </a:solidFill>
        </p:spPr>
        <p:txBody>
          <a:bodyPr/>
          <a:lstStyle/>
          <a:p>
            <a:pPr algn="l"/>
            <a:r>
              <a:rPr lang="pl-PL" b="1" dirty="0" smtClean="0">
                <a:solidFill>
                  <a:schemeClr val="bg1">
                    <a:lumMod val="95000"/>
                  </a:schemeClr>
                </a:solidFill>
              </a:rPr>
              <a:t>Prawo to …</a:t>
            </a:r>
            <a:endParaRPr lang="pl-PL" b="1" dirty="0">
              <a:solidFill>
                <a:schemeClr val="bg1">
                  <a:lumMod val="95000"/>
                </a:schemeClr>
              </a:solidFill>
            </a:endParaRPr>
          </a:p>
        </p:txBody>
      </p:sp>
      <p:sp>
        <p:nvSpPr>
          <p:cNvPr id="3" name="Symbol zastępczy zawartości 2"/>
          <p:cNvSpPr>
            <a:spLocks noGrp="1"/>
          </p:cNvSpPr>
          <p:nvPr>
            <p:ph idx="1"/>
          </p:nvPr>
        </p:nvSpPr>
        <p:spPr>
          <a:xfrm>
            <a:off x="457200" y="1600200"/>
            <a:ext cx="8229600" cy="5141168"/>
          </a:xfrm>
          <a:solidFill>
            <a:schemeClr val="tx2">
              <a:lumMod val="60000"/>
              <a:lumOff val="40000"/>
            </a:schemeClr>
          </a:solidFill>
        </p:spPr>
        <p:txBody>
          <a:bodyPr>
            <a:normAutofit/>
          </a:bodyPr>
          <a:lstStyle/>
          <a:p>
            <a:r>
              <a:rPr lang="pl-PL" sz="2800" dirty="0" smtClean="0">
                <a:solidFill>
                  <a:schemeClr val="bg1">
                    <a:lumMod val="95000"/>
                  </a:schemeClr>
                </a:solidFill>
              </a:rPr>
              <a:t>ogół przepisów i norm prawnych regulujących stosunki między ludźmi danej społeczności,</a:t>
            </a:r>
          </a:p>
          <a:p>
            <a:r>
              <a:rPr lang="pl-PL" sz="2800" dirty="0" smtClean="0">
                <a:solidFill>
                  <a:schemeClr val="bg1">
                    <a:lumMod val="95000"/>
                  </a:schemeClr>
                </a:solidFill>
              </a:rPr>
              <a:t>norma prawna,</a:t>
            </a:r>
          </a:p>
          <a:p>
            <a:r>
              <a:rPr lang="pl-PL" sz="2800" dirty="0" smtClean="0">
                <a:solidFill>
                  <a:schemeClr val="bg1">
                    <a:lumMod val="95000"/>
                  </a:schemeClr>
                </a:solidFill>
              </a:rPr>
              <a:t>nauka o prawie,</a:t>
            </a:r>
          </a:p>
          <a:p>
            <a:r>
              <a:rPr lang="pl-PL" sz="2800" dirty="0" smtClean="0">
                <a:solidFill>
                  <a:schemeClr val="bg1">
                    <a:lumMod val="95000"/>
                  </a:schemeClr>
                </a:solidFill>
              </a:rPr>
              <a:t>uprawnienia przysługujące komuś zgodnie</a:t>
            </a:r>
            <a:br>
              <a:rPr lang="pl-PL" sz="2800" dirty="0" smtClean="0">
                <a:solidFill>
                  <a:schemeClr val="bg1">
                    <a:lumMod val="95000"/>
                  </a:schemeClr>
                </a:solidFill>
              </a:rPr>
            </a:br>
            <a:r>
              <a:rPr lang="pl-PL" sz="2800" dirty="0" smtClean="0">
                <a:solidFill>
                  <a:schemeClr val="bg1">
                    <a:lumMod val="95000"/>
                  </a:schemeClr>
                </a:solidFill>
              </a:rPr>
              <a:t>z obowiązującymi przepisami,</a:t>
            </a:r>
          </a:p>
          <a:p>
            <a:r>
              <a:rPr lang="pl-PL" sz="2800" dirty="0" smtClean="0">
                <a:solidFill>
                  <a:schemeClr val="bg1">
                    <a:lumMod val="95000"/>
                  </a:schemeClr>
                </a:solidFill>
              </a:rPr>
              <a:t>kierunek studiów związanych z nauką o prawie;</a:t>
            </a:r>
          </a:p>
          <a:p>
            <a:pPr>
              <a:buNone/>
            </a:pPr>
            <a:endParaRPr lang="pl-PL" dirty="0" smtClean="0"/>
          </a:p>
          <a:p>
            <a:pPr>
              <a:buNone/>
            </a:pPr>
            <a:endParaRPr lang="pl-PL" dirty="0" smtClean="0"/>
          </a:p>
          <a:p>
            <a:pPr algn="r">
              <a:buNone/>
            </a:pPr>
            <a:r>
              <a:rPr lang="pl-PL" sz="1400" i="1" dirty="0" smtClean="0">
                <a:solidFill>
                  <a:schemeClr val="bg1">
                    <a:lumMod val="95000"/>
                  </a:schemeClr>
                </a:solidFill>
              </a:rPr>
              <a:t>Słownik języka polskiego, Wydawnictwo Naukowe PWN 2007 r.</a:t>
            </a:r>
            <a:endParaRPr lang="pl-PL" sz="1400" i="1" dirty="0">
              <a:solidFill>
                <a:schemeClr val="bg1">
                  <a:lumMod val="95000"/>
                </a:schemeClr>
              </a:solidFill>
            </a:endParaRPr>
          </a:p>
        </p:txBody>
      </p:sp>
      <p:cxnSp>
        <p:nvCxnSpPr>
          <p:cNvPr id="7" name="Łącznik prosty 6"/>
          <p:cNvCxnSpPr/>
          <p:nvPr/>
        </p:nvCxnSpPr>
        <p:spPr>
          <a:xfrm>
            <a:off x="899592" y="2060848"/>
            <a:ext cx="4608512" cy="0"/>
          </a:xfrm>
          <a:prstGeom prst="line">
            <a:avLst/>
          </a:prstGeom>
          <a:ln w="1905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9" name="Łącznik prosty 8"/>
          <p:cNvCxnSpPr/>
          <p:nvPr/>
        </p:nvCxnSpPr>
        <p:spPr>
          <a:xfrm>
            <a:off x="827584" y="2996952"/>
            <a:ext cx="2232248" cy="0"/>
          </a:xfrm>
          <a:prstGeom prst="line">
            <a:avLst/>
          </a:prstGeom>
          <a:ln w="19050">
            <a:solidFill>
              <a:srgbClr val="92D05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tx2"/>
          </a:solidFill>
        </p:spPr>
        <p:txBody>
          <a:bodyPr>
            <a:normAutofit/>
          </a:bodyPr>
          <a:lstStyle/>
          <a:p>
            <a:pPr algn="l"/>
            <a:r>
              <a:rPr lang="pl-PL" sz="3200" b="1" dirty="0" smtClean="0">
                <a:solidFill>
                  <a:schemeClr val="bg1">
                    <a:lumMod val="95000"/>
                  </a:schemeClr>
                </a:solidFill>
              </a:rPr>
              <a:t>Prawo to… ogół przepisów i norm prawnych</a:t>
            </a:r>
            <a:endParaRPr lang="pl-PL" sz="3200" b="1" dirty="0">
              <a:solidFill>
                <a:schemeClr val="bg1">
                  <a:lumMod val="95000"/>
                </a:schemeClr>
              </a:solidFill>
            </a:endParaRPr>
          </a:p>
        </p:txBody>
      </p:sp>
      <p:sp>
        <p:nvSpPr>
          <p:cNvPr id="3" name="Symbol zastępczy zawartości 2"/>
          <p:cNvSpPr>
            <a:spLocks noGrp="1"/>
          </p:cNvSpPr>
          <p:nvPr>
            <p:ph idx="1"/>
          </p:nvPr>
        </p:nvSpPr>
        <p:spPr>
          <a:xfrm>
            <a:off x="457200" y="1600200"/>
            <a:ext cx="8229600" cy="4853136"/>
          </a:xfrm>
          <a:solidFill>
            <a:schemeClr val="tx2">
              <a:lumMod val="60000"/>
              <a:lumOff val="40000"/>
            </a:schemeClr>
          </a:solidFill>
        </p:spPr>
        <p:txBody>
          <a:bodyPr>
            <a:normAutofit/>
          </a:bodyPr>
          <a:lstStyle/>
          <a:p>
            <a:pPr>
              <a:buNone/>
            </a:pPr>
            <a:r>
              <a:rPr lang="pl-PL" sz="2400" b="1" dirty="0" smtClean="0">
                <a:solidFill>
                  <a:schemeClr val="bg1">
                    <a:lumMod val="95000"/>
                  </a:schemeClr>
                </a:solidFill>
              </a:rPr>
              <a:t>przepis prawny to…</a:t>
            </a:r>
          </a:p>
          <a:p>
            <a:pPr>
              <a:buNone/>
            </a:pPr>
            <a:r>
              <a:rPr lang="pl-PL" sz="2200" dirty="0" smtClean="0">
                <a:solidFill>
                  <a:schemeClr val="tx2"/>
                </a:solidFill>
              </a:rPr>
              <a:t>część aktu prawnego wyodrębniona przez prawodawcę;</a:t>
            </a:r>
            <a:endParaRPr lang="pl-PL" sz="2200" b="1" dirty="0" smtClean="0">
              <a:solidFill>
                <a:schemeClr val="tx2"/>
              </a:solidFill>
            </a:endParaRPr>
          </a:p>
          <a:p>
            <a:pPr>
              <a:buNone/>
            </a:pPr>
            <a:endParaRPr lang="pl-PL" sz="2400" b="1" dirty="0" smtClean="0">
              <a:solidFill>
                <a:schemeClr val="bg1">
                  <a:lumMod val="95000"/>
                </a:schemeClr>
              </a:solidFill>
            </a:endParaRPr>
          </a:p>
          <a:p>
            <a:pPr algn="just">
              <a:buNone/>
            </a:pPr>
            <a:r>
              <a:rPr lang="pl-PL" sz="2400" b="1" dirty="0" smtClean="0">
                <a:solidFill>
                  <a:schemeClr val="bg1">
                    <a:lumMod val="95000"/>
                  </a:schemeClr>
                </a:solidFill>
              </a:rPr>
              <a:t>akt prawny to…</a:t>
            </a:r>
          </a:p>
          <a:p>
            <a:pPr algn="just">
              <a:buNone/>
            </a:pPr>
            <a:r>
              <a:rPr lang="pl-PL" sz="2200" dirty="0" smtClean="0">
                <a:solidFill>
                  <a:schemeClr val="tx2"/>
                </a:solidFill>
              </a:rPr>
              <a:t>akt organu państwa ustanawiający normy ogólne;</a:t>
            </a:r>
            <a:endParaRPr lang="pl-PL" sz="2200" b="1" dirty="0" smtClean="0">
              <a:solidFill>
                <a:schemeClr val="tx2"/>
              </a:solidFill>
            </a:endParaRPr>
          </a:p>
          <a:p>
            <a:pPr>
              <a:buNone/>
            </a:pPr>
            <a:endParaRPr lang="pl-PL" sz="2400" b="1" dirty="0" smtClean="0">
              <a:solidFill>
                <a:schemeClr val="bg1">
                  <a:lumMod val="95000"/>
                </a:schemeClr>
              </a:solidFill>
            </a:endParaRPr>
          </a:p>
          <a:p>
            <a:pPr>
              <a:buNone/>
            </a:pPr>
            <a:r>
              <a:rPr lang="pl-PL" sz="2400" b="1" dirty="0" smtClean="0">
                <a:solidFill>
                  <a:schemeClr val="bg1">
                    <a:lumMod val="95000"/>
                  </a:schemeClr>
                </a:solidFill>
              </a:rPr>
              <a:t>norma prawna to…</a:t>
            </a:r>
          </a:p>
          <a:p>
            <a:pPr algn="just">
              <a:buNone/>
            </a:pPr>
            <a:r>
              <a:rPr lang="pl-PL" sz="2200" dirty="0" smtClean="0">
                <a:solidFill>
                  <a:schemeClr val="tx2"/>
                </a:solidFill>
              </a:rPr>
              <a:t>reguła zachowania się, skonstruowana na podstawie przepisów prawa;</a:t>
            </a:r>
          </a:p>
          <a:p>
            <a:pPr algn="r">
              <a:buNone/>
            </a:pPr>
            <a:endParaRPr lang="pl-PL" sz="1400" i="1" dirty="0" smtClean="0">
              <a:solidFill>
                <a:schemeClr val="bg1">
                  <a:lumMod val="95000"/>
                </a:schemeClr>
              </a:solidFill>
            </a:endParaRPr>
          </a:p>
          <a:p>
            <a:pPr algn="r">
              <a:buNone/>
            </a:pPr>
            <a:endParaRPr lang="pl-PL" sz="1400" i="1" dirty="0" smtClean="0">
              <a:solidFill>
                <a:schemeClr val="tx2"/>
              </a:solidFill>
            </a:endParaRPr>
          </a:p>
          <a:p>
            <a:pPr algn="r">
              <a:buNone/>
            </a:pPr>
            <a:endParaRPr lang="pl-PL" sz="1400" i="1" dirty="0" smtClean="0">
              <a:solidFill>
                <a:schemeClr val="tx2"/>
              </a:solidFill>
            </a:endParaRPr>
          </a:p>
          <a:p>
            <a:pPr algn="r">
              <a:buNone/>
            </a:pPr>
            <a:r>
              <a:rPr lang="pl-PL" sz="1400" i="1" dirty="0" smtClean="0">
                <a:solidFill>
                  <a:schemeClr val="tx2"/>
                </a:solidFill>
              </a:rPr>
              <a:t>Słownik języka polskiego, Wydawnictwo Naukowe PWN 2007 r.</a:t>
            </a:r>
          </a:p>
          <a:p>
            <a:pPr algn="just">
              <a:buNone/>
            </a:pPr>
            <a:endParaRPr lang="pl-PL" sz="2200" dirty="0" smtClean="0"/>
          </a:p>
          <a:p>
            <a:pPr algn="just">
              <a:buNone/>
            </a:pPr>
            <a:endParaRPr lang="pl-PL" sz="2200" dirty="0" smtClean="0"/>
          </a:p>
          <a:p>
            <a:pPr>
              <a:buNone/>
            </a:pPr>
            <a:endParaRPr lang="pl-PL" dirty="0" smtClean="0"/>
          </a:p>
          <a:p>
            <a:pPr>
              <a:buNone/>
            </a:pPr>
            <a:endParaRPr lang="pl-PL" dirty="0" smtClean="0"/>
          </a:p>
          <a:p>
            <a:pPr>
              <a:buNone/>
            </a:pPr>
            <a:endParaRPr lang="pl-P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7504" y="274638"/>
            <a:ext cx="8928992" cy="994122"/>
          </a:xfrm>
          <a:solidFill>
            <a:schemeClr val="tx2"/>
          </a:solidFill>
        </p:spPr>
        <p:txBody>
          <a:bodyPr>
            <a:noAutofit/>
          </a:bodyPr>
          <a:lstStyle/>
          <a:p>
            <a:r>
              <a:rPr lang="pl-PL" sz="3200" b="1" dirty="0" smtClean="0">
                <a:solidFill>
                  <a:schemeClr val="bg1"/>
                </a:solidFill>
              </a:rPr>
              <a:t>akt prawny – przepis prawny – norma prawna</a:t>
            </a:r>
            <a:endParaRPr lang="pl-PL" sz="3200" b="1" dirty="0">
              <a:solidFill>
                <a:schemeClr val="bg1"/>
              </a:solidFill>
            </a:endParaRPr>
          </a:p>
        </p:txBody>
      </p:sp>
      <p:graphicFrame>
        <p:nvGraphicFramePr>
          <p:cNvPr id="4" name="Symbol zastępczy zawartości 3"/>
          <p:cNvGraphicFramePr>
            <a:graphicFrameLocks noGrp="1"/>
          </p:cNvGraphicFramePr>
          <p:nvPr>
            <p:ph idx="1"/>
          </p:nvPr>
        </p:nvGraphicFramePr>
        <p:xfrm>
          <a:off x="539552" y="2204864"/>
          <a:ext cx="8229600" cy="293116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pPr algn="ctr"/>
                      <a:r>
                        <a:rPr lang="pl-PL" dirty="0" smtClean="0"/>
                        <a:t>akt prawny</a:t>
                      </a:r>
                      <a:endParaRPr lang="pl-PL" dirty="0"/>
                    </a:p>
                  </a:txBody>
                  <a:tcPr/>
                </a:tc>
                <a:tc>
                  <a:txBody>
                    <a:bodyPr/>
                    <a:lstStyle/>
                    <a:p>
                      <a:pPr algn="ctr"/>
                      <a:r>
                        <a:rPr lang="pl-PL" dirty="0" smtClean="0">
                          <a:solidFill>
                            <a:schemeClr val="bg1"/>
                          </a:solidFill>
                        </a:rPr>
                        <a:t>przepis prawny</a:t>
                      </a:r>
                      <a:endParaRPr lang="pl-PL" dirty="0">
                        <a:solidFill>
                          <a:schemeClr val="bg1"/>
                        </a:solidFill>
                      </a:endParaRPr>
                    </a:p>
                  </a:txBody>
                  <a:tcPr/>
                </a:tc>
                <a:tc>
                  <a:txBody>
                    <a:bodyPr/>
                    <a:lstStyle/>
                    <a:p>
                      <a:pPr algn="ctr"/>
                      <a:r>
                        <a:rPr lang="pl-PL" dirty="0" smtClean="0">
                          <a:solidFill>
                            <a:schemeClr val="bg1"/>
                          </a:solidFill>
                        </a:rPr>
                        <a:t>norma prawna</a:t>
                      </a:r>
                      <a:endParaRPr lang="pl-PL" dirty="0">
                        <a:solidFill>
                          <a:schemeClr val="bg1"/>
                        </a:solidFill>
                      </a:endParaRPr>
                    </a:p>
                  </a:txBody>
                  <a:tcPr/>
                </a:tc>
              </a:tr>
              <a:tr h="370840">
                <a:tc>
                  <a:txBody>
                    <a:bodyPr/>
                    <a:lstStyle/>
                    <a:p>
                      <a:r>
                        <a:rPr lang="pl-PL" dirty="0" smtClean="0">
                          <a:solidFill>
                            <a:schemeClr val="tx2"/>
                          </a:solidFill>
                        </a:rPr>
                        <a:t>akt organu państwowego</a:t>
                      </a:r>
                      <a:r>
                        <a:rPr lang="pl-PL" baseline="0" dirty="0" smtClean="0">
                          <a:solidFill>
                            <a:schemeClr val="tx2"/>
                          </a:solidFill>
                        </a:rPr>
                        <a:t> ustanawiający normy prawne, np.</a:t>
                      </a:r>
                    </a:p>
                    <a:p>
                      <a:pPr>
                        <a:buFontTx/>
                        <a:buChar char="-"/>
                      </a:pPr>
                      <a:r>
                        <a:rPr lang="pl-PL" baseline="0" dirty="0" smtClean="0"/>
                        <a:t> </a:t>
                      </a:r>
                      <a:r>
                        <a:rPr lang="pl-PL" baseline="0" dirty="0" smtClean="0">
                          <a:solidFill>
                            <a:srgbClr val="FF0000"/>
                          </a:solidFill>
                        </a:rPr>
                        <a:t>ustawa</a:t>
                      </a:r>
                      <a:r>
                        <a:rPr lang="pl-PL" baseline="0" dirty="0" smtClean="0">
                          <a:solidFill>
                            <a:schemeClr val="tx2"/>
                          </a:solidFill>
                        </a:rPr>
                        <a:t>,</a:t>
                      </a:r>
                    </a:p>
                    <a:p>
                      <a:pPr>
                        <a:buFontTx/>
                        <a:buChar char="-"/>
                      </a:pPr>
                      <a:r>
                        <a:rPr lang="pl-PL" baseline="0" dirty="0" smtClean="0"/>
                        <a:t> </a:t>
                      </a:r>
                      <a:r>
                        <a:rPr lang="pl-PL" baseline="0" dirty="0" smtClean="0">
                          <a:solidFill>
                            <a:srgbClr val="FF0000"/>
                          </a:solidFill>
                        </a:rPr>
                        <a:t>rozporządzenie</a:t>
                      </a:r>
                      <a:r>
                        <a:rPr lang="pl-PL" baseline="0" dirty="0" smtClean="0">
                          <a:solidFill>
                            <a:schemeClr val="tx2"/>
                          </a:solidFill>
                        </a:rPr>
                        <a:t>,</a:t>
                      </a:r>
                    </a:p>
                    <a:p>
                      <a:pPr>
                        <a:buFontTx/>
                        <a:buChar char="-"/>
                      </a:pPr>
                      <a:r>
                        <a:rPr lang="pl-PL" baseline="0" dirty="0" smtClean="0"/>
                        <a:t> </a:t>
                      </a:r>
                      <a:r>
                        <a:rPr lang="pl-PL" baseline="0" dirty="0" smtClean="0">
                          <a:solidFill>
                            <a:srgbClr val="FF0000"/>
                          </a:solidFill>
                        </a:rPr>
                        <a:t>zarządzenie</a:t>
                      </a:r>
                      <a:r>
                        <a:rPr lang="pl-PL" baseline="0" dirty="0" smtClean="0">
                          <a:solidFill>
                            <a:schemeClr val="tx2"/>
                          </a:solidFill>
                        </a:rPr>
                        <a:t>,</a:t>
                      </a:r>
                    </a:p>
                    <a:p>
                      <a:pPr>
                        <a:buFontTx/>
                        <a:buChar char="-"/>
                      </a:pPr>
                      <a:r>
                        <a:rPr lang="pl-PL" baseline="0" dirty="0" smtClean="0"/>
                        <a:t> </a:t>
                      </a:r>
                      <a:r>
                        <a:rPr lang="pl-PL" baseline="0" dirty="0" smtClean="0">
                          <a:solidFill>
                            <a:srgbClr val="FF0000"/>
                          </a:solidFill>
                        </a:rPr>
                        <a:t>regulamin</a:t>
                      </a:r>
                      <a:r>
                        <a:rPr lang="pl-PL" baseline="0" dirty="0" smtClean="0">
                          <a:solidFill>
                            <a:schemeClr val="tx2"/>
                          </a:solidFill>
                        </a:rPr>
                        <a:t>;</a:t>
                      </a:r>
                      <a:endParaRPr lang="pl-PL" dirty="0">
                        <a:solidFill>
                          <a:schemeClr val="tx2"/>
                        </a:solidFill>
                      </a:endParaRPr>
                    </a:p>
                  </a:txBody>
                  <a:tcPr/>
                </a:tc>
                <a:tc>
                  <a:txBody>
                    <a:bodyPr/>
                    <a:lstStyle/>
                    <a:p>
                      <a:r>
                        <a:rPr lang="pl-PL" sz="1800" dirty="0" smtClean="0">
                          <a:solidFill>
                            <a:schemeClr val="tx2"/>
                          </a:solidFill>
                        </a:rPr>
                        <a:t>część aktu prawnego wyodrębniona formalnie przez prawodawcę, jednostka redakcyjna tekstu prawnego, np.</a:t>
                      </a:r>
                    </a:p>
                    <a:p>
                      <a:pPr>
                        <a:buFontTx/>
                        <a:buChar char="-"/>
                      </a:pPr>
                      <a:r>
                        <a:rPr lang="pl-PL" sz="1800" dirty="0" smtClean="0">
                          <a:solidFill>
                            <a:schemeClr val="tx2"/>
                          </a:solidFill>
                        </a:rPr>
                        <a:t> </a:t>
                      </a:r>
                      <a:r>
                        <a:rPr lang="pl-PL" sz="1800" dirty="0" smtClean="0">
                          <a:solidFill>
                            <a:srgbClr val="FF0000"/>
                          </a:solidFill>
                        </a:rPr>
                        <a:t>artykuł</a:t>
                      </a:r>
                      <a:r>
                        <a:rPr lang="pl-PL" sz="1800" dirty="0" smtClean="0">
                          <a:solidFill>
                            <a:schemeClr val="tx2"/>
                          </a:solidFill>
                        </a:rPr>
                        <a:t>,</a:t>
                      </a:r>
                    </a:p>
                    <a:p>
                      <a:pPr>
                        <a:buFontTx/>
                        <a:buChar char="-"/>
                      </a:pPr>
                      <a:r>
                        <a:rPr lang="pl-PL" sz="1800" dirty="0" smtClean="0">
                          <a:solidFill>
                            <a:schemeClr val="tx2"/>
                          </a:solidFill>
                        </a:rPr>
                        <a:t> </a:t>
                      </a:r>
                      <a:r>
                        <a:rPr lang="pl-PL" sz="1800" dirty="0" smtClean="0">
                          <a:solidFill>
                            <a:srgbClr val="FF0000"/>
                          </a:solidFill>
                        </a:rPr>
                        <a:t>paragraf</a:t>
                      </a:r>
                      <a:r>
                        <a:rPr lang="pl-PL" sz="1800" dirty="0" smtClean="0">
                          <a:solidFill>
                            <a:schemeClr val="tx2"/>
                          </a:solidFill>
                        </a:rPr>
                        <a:t>,</a:t>
                      </a:r>
                    </a:p>
                    <a:p>
                      <a:pPr>
                        <a:buFontTx/>
                        <a:buChar char="-"/>
                      </a:pPr>
                      <a:r>
                        <a:rPr lang="pl-PL" sz="1800" dirty="0" smtClean="0">
                          <a:solidFill>
                            <a:schemeClr val="tx2"/>
                          </a:solidFill>
                        </a:rPr>
                        <a:t> </a:t>
                      </a:r>
                      <a:r>
                        <a:rPr lang="pl-PL" sz="1800" dirty="0" smtClean="0">
                          <a:solidFill>
                            <a:srgbClr val="FF0000"/>
                          </a:solidFill>
                        </a:rPr>
                        <a:t>ustęp</a:t>
                      </a:r>
                      <a:r>
                        <a:rPr lang="pl-PL" sz="1800" dirty="0" smtClean="0">
                          <a:solidFill>
                            <a:schemeClr val="tx2"/>
                          </a:solidFill>
                        </a:rPr>
                        <a:t>,</a:t>
                      </a:r>
                    </a:p>
                    <a:p>
                      <a:pPr>
                        <a:buFontTx/>
                        <a:buChar char="-"/>
                      </a:pPr>
                      <a:r>
                        <a:rPr lang="pl-PL" sz="1800" baseline="0" dirty="0" smtClean="0">
                          <a:solidFill>
                            <a:schemeClr val="tx2"/>
                          </a:solidFill>
                        </a:rPr>
                        <a:t> </a:t>
                      </a:r>
                      <a:r>
                        <a:rPr lang="pl-PL" sz="1800" baseline="0" dirty="0" smtClean="0">
                          <a:solidFill>
                            <a:srgbClr val="FF0000"/>
                          </a:solidFill>
                        </a:rPr>
                        <a:t>tiret</a:t>
                      </a:r>
                      <a:r>
                        <a:rPr lang="pl-PL" sz="1800" baseline="0" dirty="0" smtClean="0">
                          <a:solidFill>
                            <a:schemeClr val="tx2"/>
                          </a:solidFill>
                        </a:rPr>
                        <a:t>;</a:t>
                      </a:r>
                      <a:endParaRPr lang="pl-PL" dirty="0">
                        <a:solidFill>
                          <a:schemeClr val="tx2"/>
                        </a:solidFill>
                      </a:endParaRPr>
                    </a:p>
                  </a:txBody>
                  <a:tcPr/>
                </a:tc>
                <a:tc>
                  <a:txBody>
                    <a:bodyPr/>
                    <a:lstStyle/>
                    <a:p>
                      <a:r>
                        <a:rPr lang="pl-PL" dirty="0" smtClean="0">
                          <a:solidFill>
                            <a:schemeClr val="tx2"/>
                          </a:solidFill>
                        </a:rPr>
                        <a:t>reguła zachowania skonstruowana na podstawie przepisów prawnych, np.</a:t>
                      </a:r>
                    </a:p>
                    <a:p>
                      <a:pPr>
                        <a:buFontTx/>
                        <a:buChar char="-"/>
                      </a:pPr>
                      <a:r>
                        <a:rPr lang="pl-PL" dirty="0" smtClean="0">
                          <a:solidFill>
                            <a:schemeClr val="tx2"/>
                          </a:solidFill>
                        </a:rPr>
                        <a:t> </a:t>
                      </a:r>
                      <a:r>
                        <a:rPr lang="pl-PL" dirty="0" smtClean="0">
                          <a:solidFill>
                            <a:srgbClr val="FF0000"/>
                          </a:solidFill>
                        </a:rPr>
                        <a:t>nie</a:t>
                      </a:r>
                      <a:r>
                        <a:rPr lang="pl-PL" baseline="0" dirty="0" smtClean="0">
                          <a:solidFill>
                            <a:srgbClr val="FF0000"/>
                          </a:solidFill>
                        </a:rPr>
                        <a:t> wolno… (zakaz)</a:t>
                      </a:r>
                      <a:r>
                        <a:rPr lang="pl-PL" baseline="0" dirty="0" smtClean="0">
                          <a:solidFill>
                            <a:schemeClr val="tx2"/>
                          </a:solidFill>
                        </a:rPr>
                        <a:t>,</a:t>
                      </a:r>
                    </a:p>
                    <a:p>
                      <a:pPr>
                        <a:buFontTx/>
                        <a:buChar char="-"/>
                      </a:pPr>
                      <a:r>
                        <a:rPr lang="pl-PL" baseline="0" dirty="0" smtClean="0">
                          <a:solidFill>
                            <a:schemeClr val="tx2"/>
                          </a:solidFill>
                        </a:rPr>
                        <a:t> </a:t>
                      </a:r>
                      <a:r>
                        <a:rPr lang="pl-PL" baseline="0" dirty="0" smtClean="0">
                          <a:solidFill>
                            <a:srgbClr val="FF0000"/>
                          </a:solidFill>
                        </a:rPr>
                        <a:t>należy… (nakaz)</a:t>
                      </a:r>
                      <a:r>
                        <a:rPr lang="pl-PL" baseline="0" dirty="0" smtClean="0">
                          <a:solidFill>
                            <a:schemeClr val="tx2"/>
                          </a:solidFill>
                        </a:rPr>
                        <a:t>,</a:t>
                      </a:r>
                    </a:p>
                    <a:p>
                      <a:pPr>
                        <a:buFontTx/>
                        <a:buChar char="-"/>
                      </a:pPr>
                      <a:r>
                        <a:rPr lang="pl-PL" baseline="0" dirty="0" smtClean="0">
                          <a:solidFill>
                            <a:schemeClr val="tx2"/>
                          </a:solidFill>
                        </a:rPr>
                        <a:t> </a:t>
                      </a:r>
                      <a:r>
                        <a:rPr lang="pl-PL" baseline="0" dirty="0" smtClean="0">
                          <a:solidFill>
                            <a:srgbClr val="FF0000"/>
                          </a:solidFill>
                        </a:rPr>
                        <a:t>można…</a:t>
                      </a:r>
                      <a:r>
                        <a:rPr lang="pl-PL" baseline="0" dirty="0" smtClean="0">
                          <a:solidFill>
                            <a:schemeClr val="tx2"/>
                          </a:solidFill>
                        </a:rPr>
                        <a:t>;</a:t>
                      </a:r>
                      <a:endParaRPr lang="pl-PL" dirty="0">
                        <a:solidFill>
                          <a:schemeClr val="tx2"/>
                        </a:solidFill>
                      </a:endParaRPr>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tx2"/>
          </a:solidFill>
        </p:spPr>
        <p:txBody>
          <a:bodyPr>
            <a:normAutofit/>
          </a:bodyPr>
          <a:lstStyle/>
          <a:p>
            <a:r>
              <a:rPr lang="pl-PL" sz="3200" b="1" dirty="0" smtClean="0">
                <a:solidFill>
                  <a:schemeClr val="bg1"/>
                </a:solidFill>
              </a:rPr>
              <a:t>akt prawny – przepis prawny – norma prawna</a:t>
            </a:r>
            <a:endParaRPr lang="pl-PL" sz="3200" dirty="0"/>
          </a:p>
        </p:txBody>
      </p:sp>
      <p:sp>
        <p:nvSpPr>
          <p:cNvPr id="3" name="Symbol zastępczy zawartości 2"/>
          <p:cNvSpPr>
            <a:spLocks noGrp="1"/>
          </p:cNvSpPr>
          <p:nvPr>
            <p:ph idx="1"/>
          </p:nvPr>
        </p:nvSpPr>
        <p:spPr>
          <a:xfrm>
            <a:off x="467544" y="1484784"/>
            <a:ext cx="8208912" cy="5184576"/>
          </a:xfrm>
          <a:solidFill>
            <a:schemeClr val="tx2">
              <a:lumMod val="60000"/>
              <a:lumOff val="40000"/>
            </a:schemeClr>
          </a:solidFill>
        </p:spPr>
        <p:txBody>
          <a:bodyPr>
            <a:normAutofit/>
          </a:bodyPr>
          <a:lstStyle/>
          <a:p>
            <a:pPr>
              <a:buFontTx/>
              <a:buNone/>
            </a:pPr>
            <a:endParaRPr lang="pl-PL" sz="1200" dirty="0" smtClean="0"/>
          </a:p>
          <a:p>
            <a:pPr>
              <a:buFontTx/>
              <a:buNone/>
            </a:pPr>
            <a:r>
              <a:rPr lang="pl-PL" sz="2400" b="1" dirty="0" smtClean="0">
                <a:solidFill>
                  <a:schemeClr val="tx2"/>
                </a:solidFill>
              </a:rPr>
              <a:t>akt prawny</a:t>
            </a:r>
            <a:r>
              <a:rPr lang="pl-PL" sz="2600" b="1" dirty="0" smtClean="0">
                <a:solidFill>
                  <a:schemeClr val="tx2"/>
                </a:solidFill>
              </a:rPr>
              <a:t>	</a:t>
            </a:r>
            <a:r>
              <a:rPr lang="pl-PL" sz="2600" b="1" dirty="0" smtClean="0">
                <a:solidFill>
                  <a:schemeClr val="bg1"/>
                </a:solidFill>
              </a:rPr>
              <a:t>	</a:t>
            </a:r>
            <a:r>
              <a:rPr lang="pl-PL" sz="2000" dirty="0" smtClean="0">
                <a:solidFill>
                  <a:schemeClr val="bg1"/>
                </a:solidFill>
              </a:rPr>
              <a:t>ustawa z dnia 6 czerwca 1997 r. – Kodeks karny </a:t>
            </a:r>
            <a:r>
              <a:rPr lang="pl-PL" sz="2400" dirty="0" smtClean="0">
                <a:solidFill>
                  <a:schemeClr val="bg1"/>
                </a:solidFill>
              </a:rPr>
              <a:t> </a:t>
            </a:r>
          </a:p>
          <a:p>
            <a:pPr>
              <a:buFontTx/>
              <a:buNone/>
            </a:pPr>
            <a:endParaRPr lang="pl-PL" sz="1200" dirty="0" smtClean="0">
              <a:solidFill>
                <a:schemeClr val="bg1"/>
              </a:solidFill>
            </a:endParaRPr>
          </a:p>
          <a:p>
            <a:pPr>
              <a:buFontTx/>
              <a:buNone/>
            </a:pPr>
            <a:endParaRPr lang="pl-PL" sz="1200" dirty="0" smtClean="0">
              <a:solidFill>
                <a:schemeClr val="bg1"/>
              </a:solidFill>
            </a:endParaRPr>
          </a:p>
          <a:p>
            <a:pPr>
              <a:buFontTx/>
              <a:buNone/>
            </a:pPr>
            <a:r>
              <a:rPr lang="pl-PL" sz="2400" b="1" dirty="0" smtClean="0">
                <a:solidFill>
                  <a:schemeClr val="tx2"/>
                </a:solidFill>
              </a:rPr>
              <a:t>przepis prawny</a:t>
            </a:r>
            <a:r>
              <a:rPr lang="pl-PL" sz="2400" b="1" dirty="0" smtClean="0">
                <a:solidFill>
                  <a:schemeClr val="bg1"/>
                </a:solidFill>
              </a:rPr>
              <a:t>	</a:t>
            </a:r>
            <a:r>
              <a:rPr lang="pl-PL" sz="2000" dirty="0" smtClean="0">
                <a:solidFill>
                  <a:schemeClr val="bg1"/>
                </a:solidFill>
              </a:rPr>
              <a:t>art. 202 § 1 </a:t>
            </a:r>
            <a:r>
              <a:rPr lang="pl-PL" sz="2000" dirty="0" err="1" smtClean="0">
                <a:solidFill>
                  <a:schemeClr val="bg1"/>
                </a:solidFill>
              </a:rPr>
              <a:t>kk</a:t>
            </a:r>
            <a:endParaRPr lang="pl-PL" sz="2000" dirty="0" smtClean="0">
              <a:solidFill>
                <a:schemeClr val="bg1"/>
              </a:solidFill>
            </a:endParaRPr>
          </a:p>
          <a:p>
            <a:pPr>
              <a:spcBef>
                <a:spcPts val="0"/>
              </a:spcBef>
              <a:buFontTx/>
              <a:buNone/>
            </a:pPr>
            <a:endParaRPr lang="pl-PL" sz="800" dirty="0" smtClean="0">
              <a:solidFill>
                <a:schemeClr val="dk1"/>
              </a:solidFill>
            </a:endParaRPr>
          </a:p>
          <a:p>
            <a:pPr>
              <a:buNone/>
            </a:pPr>
            <a:r>
              <a:rPr lang="pl-PL" sz="2400" dirty="0" smtClean="0">
                <a:solidFill>
                  <a:schemeClr val="dk1"/>
                </a:solidFill>
              </a:rPr>
              <a:t>	</a:t>
            </a:r>
            <a:r>
              <a:rPr lang="pl-PL" sz="2000" dirty="0" smtClean="0">
                <a:solidFill>
                  <a:schemeClr val="bg1"/>
                </a:solidFill>
              </a:rPr>
              <a:t>Kto publicznie prezentuje treści pornograficzne w taki sposób, że może to narzucić ich odbiór osobie, która tego sobie nie życzy, podlega grzywnie, karze ograniczenia wolności albo pozbawienia wolności do roku.</a:t>
            </a:r>
          </a:p>
          <a:p>
            <a:pPr>
              <a:buNone/>
            </a:pPr>
            <a:endParaRPr lang="pl-PL" sz="1200" dirty="0" smtClean="0">
              <a:solidFill>
                <a:schemeClr val="dk1"/>
              </a:solidFill>
            </a:endParaRPr>
          </a:p>
          <a:p>
            <a:pPr>
              <a:buNone/>
            </a:pPr>
            <a:endParaRPr lang="pl-PL" sz="1200" dirty="0" smtClean="0">
              <a:solidFill>
                <a:schemeClr val="dk1"/>
              </a:solidFill>
            </a:endParaRPr>
          </a:p>
          <a:p>
            <a:pPr marL="0" indent="0">
              <a:spcBef>
                <a:spcPts val="0"/>
              </a:spcBef>
              <a:buNone/>
              <a:defRPr/>
            </a:pPr>
            <a:r>
              <a:rPr lang="pl-PL" sz="2400" b="1" dirty="0" smtClean="0">
                <a:solidFill>
                  <a:schemeClr val="tx2"/>
                </a:solidFill>
              </a:rPr>
              <a:t>norma prawna</a:t>
            </a:r>
            <a:r>
              <a:rPr lang="pl-PL" sz="2400" b="1" dirty="0" smtClean="0">
                <a:solidFill>
                  <a:schemeClr val="bg1"/>
                </a:solidFill>
              </a:rPr>
              <a:t>	</a:t>
            </a:r>
            <a:r>
              <a:rPr lang="pl-PL" sz="2000" dirty="0" smtClean="0">
                <a:solidFill>
                  <a:schemeClr val="bg1"/>
                </a:solidFill>
              </a:rPr>
              <a:t>zakaz publicznego prezentowania pornografii</a:t>
            </a:r>
          </a:p>
          <a:p>
            <a:pPr marL="0" indent="0">
              <a:spcBef>
                <a:spcPts val="0"/>
              </a:spcBef>
              <a:buNone/>
              <a:defRPr/>
            </a:pPr>
            <a:r>
              <a:rPr lang="pl-PL" sz="2000" dirty="0" smtClean="0">
                <a:solidFill>
                  <a:schemeClr val="bg1"/>
                </a:solidFill>
              </a:rPr>
              <a:t>		</a:t>
            </a:r>
            <a:endParaRPr lang="pl-PL" sz="28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tx2"/>
          </a:solidFill>
        </p:spPr>
        <p:txBody>
          <a:bodyPr/>
          <a:lstStyle/>
          <a:p>
            <a:pPr algn="l"/>
            <a:r>
              <a:rPr lang="pl-PL" b="1" dirty="0" smtClean="0">
                <a:solidFill>
                  <a:schemeClr val="bg1">
                    <a:lumMod val="95000"/>
                  </a:schemeClr>
                </a:solidFill>
              </a:rPr>
              <a:t>Prawo to …</a:t>
            </a:r>
            <a:endParaRPr lang="pl-PL" dirty="0"/>
          </a:p>
        </p:txBody>
      </p:sp>
      <p:sp>
        <p:nvSpPr>
          <p:cNvPr id="3" name="Symbol zastępczy zawartości 2"/>
          <p:cNvSpPr>
            <a:spLocks noGrp="1"/>
          </p:cNvSpPr>
          <p:nvPr>
            <p:ph idx="1"/>
          </p:nvPr>
        </p:nvSpPr>
        <p:spPr>
          <a:solidFill>
            <a:schemeClr val="tx2">
              <a:lumMod val="60000"/>
              <a:lumOff val="40000"/>
            </a:schemeClr>
          </a:solidFill>
        </p:spPr>
        <p:txBody>
          <a:bodyPr/>
          <a:lstStyle/>
          <a:p>
            <a:pPr>
              <a:buNone/>
            </a:pPr>
            <a:endParaRPr lang="pl-PL" dirty="0" smtClean="0"/>
          </a:p>
          <a:p>
            <a:pPr algn="ctr">
              <a:buNone/>
            </a:pPr>
            <a:r>
              <a:rPr lang="pl-PL" b="1" dirty="0" smtClean="0">
                <a:solidFill>
                  <a:schemeClr val="bg1"/>
                </a:solidFill>
              </a:rPr>
              <a:t>PROCEDURY</a:t>
            </a:r>
          </a:p>
          <a:p>
            <a:pPr algn="ctr">
              <a:buNone/>
            </a:pPr>
            <a:endParaRPr lang="pl-PL" b="1" dirty="0" smtClean="0">
              <a:solidFill>
                <a:schemeClr val="bg1"/>
              </a:solidFill>
            </a:endParaRPr>
          </a:p>
          <a:p>
            <a:pPr algn="ctr">
              <a:buNone/>
            </a:pPr>
            <a:r>
              <a:rPr lang="pl-PL" b="1" dirty="0" smtClean="0">
                <a:solidFill>
                  <a:schemeClr val="bg1"/>
                </a:solidFill>
              </a:rPr>
              <a:t>STANDARDY</a:t>
            </a:r>
          </a:p>
          <a:p>
            <a:pPr algn="ctr">
              <a:buNone/>
            </a:pPr>
            <a:endParaRPr lang="pl-PL" b="1" dirty="0" smtClean="0">
              <a:solidFill>
                <a:schemeClr val="bg1"/>
              </a:solidFill>
            </a:endParaRPr>
          </a:p>
          <a:p>
            <a:pPr algn="ctr">
              <a:buNone/>
            </a:pPr>
            <a:r>
              <a:rPr lang="pl-PL" b="1" dirty="0" smtClean="0">
                <a:solidFill>
                  <a:schemeClr val="bg1"/>
                </a:solidFill>
              </a:rPr>
              <a:t>LITERA i DUCH PRAWA</a:t>
            </a:r>
            <a:endParaRPr lang="pl-PL" b="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solidFill>
            <a:schemeClr val="tx2"/>
          </a:solidFill>
        </p:spPr>
        <p:txBody>
          <a:bodyPr/>
          <a:lstStyle/>
          <a:p>
            <a:pPr algn="l"/>
            <a:r>
              <a:rPr lang="pl-PL" b="1" dirty="0" smtClean="0">
                <a:solidFill>
                  <a:schemeClr val="bg1">
                    <a:lumMod val="95000"/>
                  </a:schemeClr>
                </a:solidFill>
              </a:rPr>
              <a:t>Prawo to…</a:t>
            </a:r>
            <a:endParaRPr lang="pl-PL" dirty="0"/>
          </a:p>
        </p:txBody>
      </p:sp>
      <p:sp>
        <p:nvSpPr>
          <p:cNvPr id="3" name="Symbol zastępczy zawartości 2"/>
          <p:cNvSpPr>
            <a:spLocks noGrp="1"/>
          </p:cNvSpPr>
          <p:nvPr>
            <p:ph idx="1"/>
          </p:nvPr>
        </p:nvSpPr>
        <p:spPr>
          <a:xfrm>
            <a:off x="395536" y="1556792"/>
            <a:ext cx="8229600" cy="4525963"/>
          </a:xfrm>
          <a:solidFill>
            <a:schemeClr val="tx2">
              <a:lumMod val="60000"/>
              <a:lumOff val="40000"/>
            </a:schemeClr>
          </a:solidFill>
        </p:spPr>
        <p:txBody>
          <a:bodyPr/>
          <a:lstStyle/>
          <a:p>
            <a:pPr>
              <a:buNone/>
            </a:pPr>
            <a:endParaRPr lang="pl-PL" dirty="0" smtClean="0"/>
          </a:p>
          <a:p>
            <a:pPr>
              <a:buNone/>
            </a:pPr>
            <a:endParaRPr lang="pl-PL" dirty="0" smtClean="0"/>
          </a:p>
          <a:p>
            <a:pPr>
              <a:buNone/>
            </a:pPr>
            <a:endParaRPr lang="pl-PL" dirty="0" smtClean="0"/>
          </a:p>
          <a:p>
            <a:pPr algn="ctr">
              <a:buNone/>
            </a:pPr>
            <a:r>
              <a:rPr lang="pl-PL" sz="5500" b="1" dirty="0" smtClean="0">
                <a:solidFill>
                  <a:schemeClr val="bg1"/>
                </a:solidFill>
              </a:rPr>
              <a:t>P R O C E D U R Y</a:t>
            </a:r>
            <a:endParaRPr lang="pl-PL" sz="5500" b="1" dirty="0">
              <a:solidFill>
                <a:schemeClr val="bg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0" y="0"/>
            <a:ext cx="9144000" cy="1417638"/>
          </a:xfrm>
          <a:solidFill>
            <a:schemeClr val="tx2"/>
          </a:solidFill>
        </p:spPr>
        <p:txBody>
          <a:bodyPr>
            <a:normAutofit/>
          </a:bodyPr>
          <a:lstStyle/>
          <a:p>
            <a:r>
              <a:rPr lang="pl-PL" sz="4000" b="1" dirty="0" smtClean="0">
                <a:solidFill>
                  <a:srgbClr val="FFFF66"/>
                </a:solidFill>
              </a:rPr>
              <a:t>prof. dr hab. Ewa Łętowska o prawie</a:t>
            </a:r>
            <a:endParaRPr lang="pl-PL" sz="4000" b="1" dirty="0">
              <a:solidFill>
                <a:srgbClr val="FFFF66"/>
              </a:solidFill>
            </a:endParaRPr>
          </a:p>
        </p:txBody>
      </p:sp>
      <p:sp>
        <p:nvSpPr>
          <p:cNvPr id="3" name="Symbol zastępczy zawartości 2"/>
          <p:cNvSpPr>
            <a:spLocks noGrp="1"/>
          </p:cNvSpPr>
          <p:nvPr>
            <p:ph idx="1"/>
          </p:nvPr>
        </p:nvSpPr>
        <p:spPr>
          <a:xfrm>
            <a:off x="0" y="1412776"/>
            <a:ext cx="9144000" cy="5445224"/>
          </a:xfrm>
          <a:solidFill>
            <a:srgbClr val="FFFF66"/>
          </a:solidFill>
        </p:spPr>
        <p:txBody>
          <a:bodyPr>
            <a:normAutofit/>
          </a:bodyPr>
          <a:lstStyle/>
          <a:p>
            <a:pPr algn="ctr">
              <a:buNone/>
            </a:pPr>
            <a:endParaRPr lang="pl-PL" sz="2600" dirty="0" smtClean="0">
              <a:solidFill>
                <a:schemeClr val="tx2"/>
              </a:solidFill>
            </a:endParaRPr>
          </a:p>
          <a:p>
            <a:pPr algn="ctr">
              <a:buNone/>
            </a:pPr>
            <a:r>
              <a:rPr lang="pl-PL" sz="3000" b="1" dirty="0" smtClean="0">
                <a:solidFill>
                  <a:srgbClr val="FF0000"/>
                </a:solidFill>
              </a:rPr>
              <a:t>Prawo jest mechanizmem</a:t>
            </a:r>
            <a:r>
              <a:rPr lang="pl-PL" sz="3000" b="1" dirty="0" smtClean="0">
                <a:solidFill>
                  <a:schemeClr val="tx2"/>
                </a:solidFill>
              </a:rPr>
              <a:t>, na który składają się teksty przepisów i wszystkie zasady ich tworzenia oraz wykładni, warunków funkcjonowania, itd.</a:t>
            </a:r>
          </a:p>
          <a:p>
            <a:pPr algn="r">
              <a:buNone/>
            </a:pPr>
            <a:endParaRPr lang="pl-PL" sz="1000" dirty="0" smtClean="0">
              <a:solidFill>
                <a:schemeClr val="tx2"/>
              </a:solidFill>
            </a:endParaRPr>
          </a:p>
          <a:p>
            <a:pPr algn="r">
              <a:buNone/>
            </a:pPr>
            <a:endParaRPr lang="pl-PL" sz="1000" dirty="0" smtClean="0">
              <a:solidFill>
                <a:schemeClr val="tx2"/>
              </a:solidFill>
            </a:endParaRPr>
          </a:p>
          <a:p>
            <a:pPr algn="r">
              <a:buNone/>
            </a:pPr>
            <a:endParaRPr lang="pl-PL" sz="1000" dirty="0" smtClean="0">
              <a:solidFill>
                <a:schemeClr val="tx2"/>
              </a:solidFill>
            </a:endParaRPr>
          </a:p>
          <a:p>
            <a:pPr algn="r">
              <a:buNone/>
            </a:pPr>
            <a:r>
              <a:rPr lang="pl-PL" sz="1200" dirty="0" smtClean="0">
                <a:solidFill>
                  <a:schemeClr val="tx2"/>
                </a:solidFill>
              </a:rPr>
              <a:t>Sobczak K., </a:t>
            </a:r>
            <a:r>
              <a:rPr lang="pl-PL" sz="1200" i="1" dirty="0" smtClean="0">
                <a:solidFill>
                  <a:schemeClr val="tx2"/>
                </a:solidFill>
              </a:rPr>
              <a:t>Rzeźbienie państwa prawa 20 lat później. Ewa Łętowska w rozmowie z Krzysztofem Sobczakiem</a:t>
            </a:r>
            <a:r>
              <a:rPr lang="pl-PL" sz="1200" dirty="0" smtClean="0">
                <a:solidFill>
                  <a:schemeClr val="tx2"/>
                </a:solidFill>
              </a:rPr>
              <a:t>, Warszawa 2012.</a:t>
            </a:r>
          </a:p>
          <a:p>
            <a:pPr algn="r">
              <a:buNone/>
            </a:pPr>
            <a:endParaRPr lang="pl-PL" sz="1200" b="1" dirty="0" smtClean="0">
              <a:solidFill>
                <a:schemeClr val="tx2"/>
              </a:solidFill>
            </a:endParaRPr>
          </a:p>
          <a:p>
            <a:pPr algn="r">
              <a:buNone/>
            </a:pPr>
            <a:endParaRPr lang="pl-PL" sz="1200" b="1" dirty="0" smtClean="0">
              <a:solidFill>
                <a:schemeClr val="tx2"/>
              </a:solidFill>
            </a:endParaRPr>
          </a:p>
          <a:p>
            <a:pPr>
              <a:buNone/>
            </a:pPr>
            <a:r>
              <a:rPr lang="pl-PL" sz="2400" b="1" dirty="0" smtClean="0">
                <a:solidFill>
                  <a:srgbClr val="FF0000"/>
                </a:solidFill>
              </a:rPr>
              <a:t>	</a:t>
            </a:r>
            <a:r>
              <a:rPr lang="pl-PL" sz="2400" b="1" dirty="0" smtClean="0">
                <a:solidFill>
                  <a:schemeClr val="tx2"/>
                </a:solidFill>
              </a:rPr>
              <a:t>mechanizm</a:t>
            </a:r>
            <a:r>
              <a:rPr lang="pl-PL" sz="2400" dirty="0" smtClean="0">
                <a:solidFill>
                  <a:schemeClr val="tx2"/>
                </a:solidFill>
              </a:rPr>
              <a:t> – </a:t>
            </a:r>
            <a:r>
              <a:rPr lang="pl-PL" sz="2000" dirty="0" smtClean="0">
                <a:solidFill>
                  <a:schemeClr val="tx2"/>
                </a:solidFill>
              </a:rPr>
              <a:t>zespół współpracujących ze sobą części maszyny lub przyrządu, wykonujących jakąś pracę;</a:t>
            </a:r>
          </a:p>
          <a:p>
            <a:pPr algn="r">
              <a:buNone/>
            </a:pPr>
            <a:r>
              <a:rPr lang="pl-PL" sz="2400" i="1" dirty="0" smtClean="0"/>
              <a:t>	</a:t>
            </a:r>
            <a:r>
              <a:rPr lang="pl-PL" sz="1200" i="1" dirty="0" smtClean="0">
                <a:solidFill>
                  <a:schemeClr val="tx2"/>
                </a:solidFill>
              </a:rPr>
              <a:t>Słownik języka polskiego, Wydawnictwo Naukowe PWN 2007</a:t>
            </a:r>
            <a:endParaRPr lang="pl-PL" sz="1200" dirty="0" smtClean="0">
              <a:solidFill>
                <a:schemeClr val="tx2"/>
              </a:solidFill>
            </a:endParaRPr>
          </a:p>
          <a:p>
            <a:pPr algn="just">
              <a:buNone/>
            </a:pPr>
            <a:endParaRPr lang="pl-PL" sz="1200" b="1" dirty="0" smtClean="0">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8" end="8"/>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3">
                                            <p:txEl>
                                              <p:pRg st="8" end="8"/>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nodeType="afterEffect">
                                  <p:stCondLst>
                                    <p:cond delay="0"/>
                                  </p:stCondLst>
                                  <p:childTnLst>
                                    <p:set>
                                      <p:cBhvr>
                                        <p:cTn id="1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1042</TotalTime>
  <Words>1669</Words>
  <Application>Microsoft Office PowerPoint</Application>
  <PresentationFormat>Pokaz na ekranie (4:3)</PresentationFormat>
  <Paragraphs>442</Paragraphs>
  <Slides>22</Slides>
  <Notes>21</Notes>
  <HiddenSlides>0</HiddenSlides>
  <MMClips>0</MMClips>
  <ScaleCrop>false</ScaleCrop>
  <HeadingPairs>
    <vt:vector size="4" baseType="variant">
      <vt:variant>
        <vt:lpstr>Motyw</vt:lpstr>
      </vt:variant>
      <vt:variant>
        <vt:i4>1</vt:i4>
      </vt:variant>
      <vt:variant>
        <vt:lpstr>Tytuły slajdów</vt:lpstr>
      </vt:variant>
      <vt:variant>
        <vt:i4>22</vt:i4>
      </vt:variant>
    </vt:vector>
  </HeadingPairs>
  <TitlesOfParts>
    <vt:vector size="23" baseType="lpstr">
      <vt:lpstr>Motyw pakietu Office</vt:lpstr>
      <vt:lpstr>Slajd 1</vt:lpstr>
      <vt:lpstr>Co to jest  p r a w o</vt:lpstr>
      <vt:lpstr>Prawo to …</vt:lpstr>
      <vt:lpstr>Prawo to… ogół przepisów i norm prawnych</vt:lpstr>
      <vt:lpstr>akt prawny – przepis prawny – norma prawna</vt:lpstr>
      <vt:lpstr>akt prawny – przepis prawny – norma prawna</vt:lpstr>
      <vt:lpstr>Prawo to …</vt:lpstr>
      <vt:lpstr>Prawo to…</vt:lpstr>
      <vt:lpstr>prof. dr hab. Ewa Łętowska o prawie</vt:lpstr>
      <vt:lpstr>Prawo to… skuteczne procedury</vt:lpstr>
      <vt:lpstr>Wyrok ETPC w sprawie Tysiąc przeciwko Polsce Nr 5410/03</vt:lpstr>
      <vt:lpstr>Wyrok ETPC w sprawie P. oraz S. przeciwko Polsce Nr 57375/08</vt:lpstr>
      <vt:lpstr>Prawo to…</vt:lpstr>
      <vt:lpstr>prof. dr hab. Ewa Łętowska o prawie</vt:lpstr>
      <vt:lpstr>Prawo to… </vt:lpstr>
      <vt:lpstr>Norma prawna</vt:lpstr>
      <vt:lpstr>Związki między normami</vt:lpstr>
      <vt:lpstr>PRAWO – jak je zastosować?</vt:lpstr>
      <vt:lpstr>Praca nad kazusem</vt:lpstr>
      <vt:lpstr>Slajd 20</vt:lpstr>
      <vt:lpstr> Ustawa z dnia 6 czerwca 1997 r. Kodeks karny. (Dz. U. Nr 88, poz. 553) </vt:lpstr>
      <vt:lpstr>Slajd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 </dc:creator>
  <cp:lastModifiedBy> </cp:lastModifiedBy>
  <cp:revision>110</cp:revision>
  <dcterms:created xsi:type="dcterms:W3CDTF">2012-10-19T11:30:38Z</dcterms:created>
  <dcterms:modified xsi:type="dcterms:W3CDTF">2012-11-30T13:30:57Z</dcterms:modified>
</cp:coreProperties>
</file>